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3"/>
  </p:notesMasterIdLst>
  <p:handoutMasterIdLst>
    <p:handoutMasterId r:id="rId34"/>
  </p:handoutMasterIdLst>
  <p:sldIdLst>
    <p:sldId id="275" r:id="rId5"/>
    <p:sldId id="287" r:id="rId6"/>
    <p:sldId id="304" r:id="rId7"/>
    <p:sldId id="326" r:id="rId8"/>
    <p:sldId id="305" r:id="rId9"/>
    <p:sldId id="306" r:id="rId10"/>
    <p:sldId id="307" r:id="rId11"/>
    <p:sldId id="327" r:id="rId12"/>
    <p:sldId id="329" r:id="rId13"/>
    <p:sldId id="339" r:id="rId14"/>
    <p:sldId id="340" r:id="rId15"/>
    <p:sldId id="341" r:id="rId16"/>
    <p:sldId id="342" r:id="rId17"/>
    <p:sldId id="343" r:id="rId18"/>
    <p:sldId id="344" r:id="rId19"/>
    <p:sldId id="345" r:id="rId20"/>
    <p:sldId id="346" r:id="rId21"/>
    <p:sldId id="347" r:id="rId22"/>
    <p:sldId id="328" r:id="rId23"/>
    <p:sldId id="293" r:id="rId24"/>
    <p:sldId id="319" r:id="rId25"/>
    <p:sldId id="320" r:id="rId26"/>
    <p:sldId id="321" r:id="rId27"/>
    <p:sldId id="322" r:id="rId28"/>
    <p:sldId id="324" r:id="rId29"/>
    <p:sldId id="348" r:id="rId30"/>
    <p:sldId id="335" r:id="rId31"/>
    <p:sldId id="33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014067"/>
    <a:srgbClr val="F2F2F2"/>
    <a:srgbClr val="014E7D"/>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74" autoAdjust="0"/>
  </p:normalViewPr>
  <p:slideViewPr>
    <p:cSldViewPr snapToGrid="0" showGuides="1">
      <p:cViewPr>
        <p:scale>
          <a:sx n="25" d="100"/>
          <a:sy n="25" d="100"/>
        </p:scale>
        <p:origin x="2096" y="920"/>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10/6/2023</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10/6/2023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noProof="0"/>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noProof="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17" name="TextBox 16">
            <a:extLst>
              <a:ext uri="{FF2B5EF4-FFF2-40B4-BE49-F238E27FC236}">
                <a16:creationId xmlns:a16="http://schemas.microsoft.com/office/drawing/2014/main" id="{3EB154C1-CE47-4220-9832-4FD0868A64A8}"/>
              </a:ext>
            </a:extLst>
          </p:cNvPr>
          <p:cNvSpPr txBox="1"/>
          <p:nvPr userDrawn="1"/>
        </p:nvSpPr>
        <p:spPr>
          <a:xfrm>
            <a:off x="11073384" y="237744"/>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pic>
        <p:nvPicPr>
          <p:cNvPr id="2" name="Picture 1"/>
          <p:cNvPicPr>
            <a:picLocks noChangeAspect="1"/>
          </p:cNvPicPr>
          <p:nvPr userDrawn="1"/>
        </p:nvPicPr>
        <p:blipFill rotWithShape="1">
          <a:blip r:embed="rId19" cstate="screen">
            <a:extLst>
              <a:ext uri="{28A0092B-C50C-407E-A947-70E740481C1C}">
                <a14:useLocalDpi xmlns:a14="http://schemas.microsoft.com/office/drawing/2010/main"/>
              </a:ext>
            </a:extLst>
          </a:blip>
          <a:srcRect l="7949" t="20909" r="15507" b="10775"/>
          <a:stretch/>
        </p:blipFill>
        <p:spPr>
          <a:xfrm>
            <a:off x="8708934" y="5130800"/>
            <a:ext cx="3483066" cy="1727200"/>
          </a:xfrm>
          <a:prstGeom prst="rect">
            <a:avLst/>
          </a:prstGeom>
        </p:spPr>
      </p:pic>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85" r:id="rId1"/>
    <p:sldLayoutId id="2147483706" r:id="rId2"/>
    <p:sldLayoutId id="2147483708" r:id="rId3"/>
    <p:sldLayoutId id="2147483704" r:id="rId4"/>
    <p:sldLayoutId id="2147483689" r:id="rId5"/>
    <p:sldLayoutId id="2147483668" r:id="rId6"/>
    <p:sldLayoutId id="2147483707" r:id="rId7"/>
    <p:sldLayoutId id="2147483710" r:id="rId8"/>
    <p:sldLayoutId id="2147483711" r:id="rId9"/>
    <p:sldLayoutId id="2147483712" r:id="rId10"/>
    <p:sldLayoutId id="2147483713" r:id="rId11"/>
    <p:sldLayoutId id="2147483714" r:id="rId12"/>
    <p:sldLayoutId id="2147483715" r:id="rId13"/>
    <p:sldLayoutId id="2147483716" r:id="rId14"/>
    <p:sldLayoutId id="2147483692" r:id="rId15"/>
    <p:sldLayoutId id="2147483697" r:id="rId16"/>
    <p:sldLayoutId id="2147483674" r:id="rId17"/>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1</a:t>
            </a:fld>
            <a:endParaRPr lang="en-US" dirty="0"/>
          </a:p>
        </p:txBody>
      </p:sp>
      <p:sp>
        <p:nvSpPr>
          <p:cNvPr id="3" name="Rectangle 2"/>
          <p:cNvSpPr/>
          <p:nvPr/>
        </p:nvSpPr>
        <p:spPr>
          <a:xfrm>
            <a:off x="11146971" y="299962"/>
            <a:ext cx="687010" cy="435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893454" y="1487055"/>
            <a:ext cx="7592291" cy="3477875"/>
          </a:xfrm>
          <a:prstGeom prst="rect">
            <a:avLst/>
          </a:prstGeom>
          <a:noFill/>
        </p:spPr>
        <p:txBody>
          <a:bodyPr wrap="square" rtlCol="0">
            <a:spAutoFit/>
          </a:bodyPr>
          <a:lstStyle/>
          <a:p>
            <a:pPr algn="ctr"/>
            <a:r>
              <a:rPr lang="en-US" sz="4400" b="1" dirty="0"/>
              <a:t>The </a:t>
            </a:r>
          </a:p>
          <a:p>
            <a:pPr algn="ctr"/>
            <a:r>
              <a:rPr lang="en-US" sz="4400" b="1" dirty="0"/>
              <a:t>Royal Engineers Association</a:t>
            </a:r>
          </a:p>
          <a:p>
            <a:pPr algn="ctr"/>
            <a:r>
              <a:rPr lang="en-US" sz="4400" b="1" dirty="0"/>
              <a:t>Annual Report </a:t>
            </a:r>
          </a:p>
          <a:p>
            <a:pPr algn="ctr"/>
            <a:r>
              <a:rPr lang="en-US" sz="4400" b="1" dirty="0"/>
              <a:t>Annual General Meeting</a:t>
            </a:r>
          </a:p>
          <a:p>
            <a:pPr algn="ctr"/>
            <a:r>
              <a:rPr lang="en-US" sz="4400" b="1" dirty="0"/>
              <a:t>7</a:t>
            </a:r>
            <a:r>
              <a:rPr lang="en-US" sz="4400" b="1" baseline="30000" dirty="0"/>
              <a:t>th</a:t>
            </a:r>
            <a:r>
              <a:rPr lang="en-US" sz="4400" b="1" dirty="0"/>
              <a:t> Oct 2023</a:t>
            </a:r>
            <a:endParaRPr lang="en-GB" sz="4400" b="1" dirty="0"/>
          </a:p>
        </p:txBody>
      </p:sp>
      <p:sp>
        <p:nvSpPr>
          <p:cNvPr id="4" name="Rounded Rectangle 3"/>
          <p:cNvSpPr/>
          <p:nvPr/>
        </p:nvSpPr>
        <p:spPr>
          <a:xfrm>
            <a:off x="0" y="0"/>
            <a:ext cx="2377440" cy="1487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0" y="0"/>
            <a:ext cx="2425566" cy="1665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5103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3" name="Slide Number Placeholder 2"/>
          <p:cNvSpPr>
            <a:spLocks noGrp="1"/>
          </p:cNvSpPr>
          <p:nvPr>
            <p:ph type="sldNum" sz="quarter" idx="18"/>
          </p:nvPr>
        </p:nvSpPr>
        <p:spPr/>
        <p:txBody>
          <a:bodyPr/>
          <a:lstStyle/>
          <a:p>
            <a:fld id="{8699F50C-BE38-4BD0-BA84-9B090E1F2B9B}" type="slidenum">
              <a:rPr lang="en-US" noProof="0" smtClean="0"/>
              <a:t>10</a:t>
            </a:fld>
            <a:endParaRPr lang="en-US" noProof="0" dirty="0"/>
          </a:p>
        </p:txBody>
      </p:sp>
      <p:sp>
        <p:nvSpPr>
          <p:cNvPr id="4" name="Rounded Rectangle 3"/>
          <p:cNvSpPr/>
          <p:nvPr/>
        </p:nvSpPr>
        <p:spPr>
          <a:xfrm>
            <a:off x="2870200" y="2006600"/>
            <a:ext cx="6045200" cy="22606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imes New Roman" panose="02020603050405020304" pitchFamily="18" charset="0"/>
              </a:rPr>
              <a:t>ITEM </a:t>
            </a:r>
            <a:r>
              <a:rPr lang="en-US" sz="2800" b="1" dirty="0" smtClean="0">
                <a:latin typeface="Arial" panose="020B0604020202020204" pitchFamily="34" charset="0"/>
                <a:ea typeface="Times New Roman" panose="02020603050405020304" pitchFamily="18" charset="0"/>
              </a:rPr>
              <a:t>7</a:t>
            </a:r>
          </a:p>
          <a:p>
            <a:pPr algn="ctr"/>
            <a:r>
              <a:rPr lang="en-US" sz="2800" b="1" dirty="0" smtClean="0">
                <a:latin typeface="Arial" panose="020B0604020202020204" pitchFamily="34" charset="0"/>
                <a:ea typeface="Times New Roman" panose="02020603050405020304" pitchFamily="18" charset="0"/>
              </a:rPr>
              <a:t>REA UPDATE</a:t>
            </a:r>
          </a:p>
        </p:txBody>
      </p:sp>
    </p:spTree>
    <p:extLst>
      <p:ext uri="{BB962C8B-B14F-4D97-AF65-F5344CB8AC3E}">
        <p14:creationId xmlns:p14="http://schemas.microsoft.com/office/powerpoint/2010/main" val="180447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11" name="Rounded Rectangle 10"/>
          <p:cNvSpPr/>
          <p:nvPr/>
        </p:nvSpPr>
        <p:spPr>
          <a:xfrm>
            <a:off x="0" y="0"/>
            <a:ext cx="2324100" cy="692727"/>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The Sapper Charity</a:t>
            </a:r>
            <a:endParaRPr lang="en-GB" dirty="0">
              <a:latin typeface="Arial Black" panose="020B0A04020102020204" pitchFamily="34" charset="0"/>
            </a:endParaRPr>
          </a:p>
        </p:txBody>
      </p:sp>
      <p:sp>
        <p:nvSpPr>
          <p:cNvPr id="12" name="Content Placeholder 6">
            <a:extLst>
              <a:ext uri="{FF2B5EF4-FFF2-40B4-BE49-F238E27FC236}">
                <a16:creationId xmlns:a16="http://schemas.microsoft.com/office/drawing/2014/main" id="{2482DBEC-EE72-4155-ACC5-87E80C5606A9}"/>
              </a:ext>
            </a:extLst>
          </p:cNvPr>
          <p:cNvSpPr txBox="1">
            <a:spLocks/>
          </p:cNvSpPr>
          <p:nvPr/>
        </p:nvSpPr>
        <p:spPr>
          <a:xfrm>
            <a:off x="182880" y="1022199"/>
            <a:ext cx="7690585" cy="5699276"/>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tabLst>
                <a:tab pos="355600" algn="l"/>
              </a:tabLst>
              <a:defRPr/>
            </a:pPr>
            <a:endParaRPr lang="en-US" sz="2400" b="1" dirty="0"/>
          </a:p>
        </p:txBody>
      </p:sp>
      <p:sp>
        <p:nvSpPr>
          <p:cNvPr id="6" name="Text Placeholder 32">
            <a:extLst>
              <a:ext uri="{FF2B5EF4-FFF2-40B4-BE49-F238E27FC236}">
                <a16:creationId xmlns:a16="http://schemas.microsoft.com/office/drawing/2014/main" id="{7CFD0302-279C-8A48-9E27-AD5B08D6501E}"/>
              </a:ext>
            </a:extLst>
          </p:cNvPr>
          <p:cNvSpPr txBox="1">
            <a:spLocks/>
          </p:cNvSpPr>
          <p:nvPr/>
        </p:nvSpPr>
        <p:spPr>
          <a:xfrm>
            <a:off x="182879" y="1022199"/>
            <a:ext cx="10933854" cy="3947734"/>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b="1" dirty="0">
              <a:solidFill>
                <a:srgbClr val="FF0000"/>
              </a:solidFill>
            </a:endParaRPr>
          </a:p>
        </p:txBody>
      </p:sp>
      <p:sp>
        <p:nvSpPr>
          <p:cNvPr id="3" name="TextBox 2"/>
          <p:cNvSpPr txBox="1"/>
          <p:nvPr/>
        </p:nvSpPr>
        <p:spPr>
          <a:xfrm>
            <a:off x="182878" y="1150787"/>
            <a:ext cx="8513370" cy="637097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REA has never fund raised before, why now?</a:t>
            </a:r>
          </a:p>
          <a:p>
            <a:pPr marL="742950" lvl="1" indent="-285750">
              <a:buFont typeface="Arial" panose="020B0604020202020204" pitchFamily="34" charset="0"/>
              <a:buChar char="•"/>
            </a:pPr>
            <a:r>
              <a:rPr lang="en-US" sz="2400" dirty="0"/>
              <a:t>Reduction in contributions to the Days Pay Scheme</a:t>
            </a:r>
          </a:p>
          <a:p>
            <a:pPr marL="742950" lvl="1" indent="-285750">
              <a:buFont typeface="Arial" panose="020B0604020202020204" pitchFamily="34" charset="0"/>
              <a:buChar char="•"/>
            </a:pPr>
            <a:r>
              <a:rPr lang="en-US" sz="2400" dirty="0"/>
              <a:t>Excuse to conduct meaningful activity whilst meetings the REA objectives (another option for Sappers to meet)</a:t>
            </a:r>
          </a:p>
          <a:p>
            <a:pPr marL="742950" lvl="1" indent="-285750">
              <a:buFont typeface="Arial" panose="020B0604020202020204" pitchFamily="34" charset="0"/>
              <a:buChar char="•"/>
            </a:pPr>
            <a:endParaRPr lang="en-US" sz="2400" dirty="0"/>
          </a:p>
          <a:p>
            <a:pPr marL="271463" lvl="1" indent="-271463">
              <a:buFont typeface="Arial" panose="020B0604020202020204" pitchFamily="34" charset="0"/>
              <a:buChar char="•"/>
            </a:pPr>
            <a:r>
              <a:rPr lang="en-US" sz="2400" b="1" dirty="0"/>
              <a:t>What and how will the REA fundraise?</a:t>
            </a:r>
          </a:p>
          <a:p>
            <a:pPr marL="728663" lvl="2" indent="-271463">
              <a:buFont typeface="Arial" panose="020B0604020202020204" pitchFamily="34" charset="0"/>
              <a:buChar char="•"/>
            </a:pPr>
            <a:r>
              <a:rPr lang="en-US" sz="2400" dirty="0"/>
              <a:t>Through individual(s) endeavors (marathons, cycle rides etc.) and planned events.  There is no requirement for branches to “shake a tin”.  Fund raising </a:t>
            </a:r>
            <a:r>
              <a:rPr lang="en-US" sz="2400" dirty="0" err="1"/>
              <a:t>acitivity</a:t>
            </a:r>
            <a:r>
              <a:rPr lang="en-US" sz="2400" dirty="0"/>
              <a:t> for “The Sapper Charity” is different to Fund raising activity for Branch funds.  The two are distinctly separate activities.</a:t>
            </a:r>
          </a:p>
          <a:p>
            <a:pPr marL="728663" lvl="2" indent="-271463">
              <a:buFont typeface="Arial" panose="020B0604020202020204" pitchFamily="34" charset="0"/>
              <a:buChar char="•"/>
            </a:pPr>
            <a:endParaRPr lang="en-US" sz="2400" dirty="0"/>
          </a:p>
          <a:p>
            <a:pPr marL="271463" lvl="2" indent="-271463">
              <a:buFont typeface="Arial" panose="020B0604020202020204" pitchFamily="34" charset="0"/>
              <a:buChar char="•"/>
            </a:pPr>
            <a:r>
              <a:rPr lang="en-US" sz="2400" b="1" dirty="0"/>
              <a:t>How can HQ REA support my fundraising?</a:t>
            </a:r>
          </a:p>
          <a:p>
            <a:pPr marL="728663" lvl="3" indent="-271463">
              <a:buFont typeface="Arial" panose="020B0604020202020204" pitchFamily="34" charset="0"/>
              <a:buChar char="•"/>
            </a:pPr>
            <a:r>
              <a:rPr lang="en-US" sz="2400" dirty="0"/>
              <a:t>HQ REA can support through seed funding, branding and advertising.</a:t>
            </a:r>
          </a:p>
          <a:p>
            <a:pPr marL="728663" lvl="3" indent="-271463">
              <a:buFont typeface="Arial" panose="020B0604020202020204" pitchFamily="34" charset="0"/>
              <a:buChar char="•"/>
            </a:pPr>
            <a:endParaRPr lang="en-US" sz="2400" dirty="0"/>
          </a:p>
          <a:p>
            <a:pPr marL="0" lvl="3"/>
            <a:endParaRPr lang="en-US"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03617" y="2576437"/>
            <a:ext cx="2888383" cy="25908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3616" y="-1"/>
            <a:ext cx="2888383" cy="2888383"/>
          </a:xfrm>
          <a:prstGeom prst="rect">
            <a:avLst/>
          </a:prstGeom>
        </p:spPr>
      </p:pic>
    </p:spTree>
    <p:extLst>
      <p:ext uri="{BB962C8B-B14F-4D97-AF65-F5344CB8AC3E}">
        <p14:creationId xmlns:p14="http://schemas.microsoft.com/office/powerpoint/2010/main" val="230653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11" name="Rounded Rectangle 10"/>
          <p:cNvSpPr/>
          <p:nvPr/>
        </p:nvSpPr>
        <p:spPr>
          <a:xfrm>
            <a:off x="0" y="0"/>
            <a:ext cx="2324100" cy="692727"/>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Group Funds</a:t>
            </a:r>
            <a:endParaRPr lang="en-GB" dirty="0">
              <a:latin typeface="Arial Black" panose="020B0A04020102020204" pitchFamily="34" charset="0"/>
            </a:endParaRPr>
          </a:p>
        </p:txBody>
      </p:sp>
      <p:sp>
        <p:nvSpPr>
          <p:cNvPr id="12" name="Content Placeholder 6">
            <a:extLst>
              <a:ext uri="{FF2B5EF4-FFF2-40B4-BE49-F238E27FC236}">
                <a16:creationId xmlns:a16="http://schemas.microsoft.com/office/drawing/2014/main" id="{2482DBEC-EE72-4155-ACC5-87E80C5606A9}"/>
              </a:ext>
            </a:extLst>
          </p:cNvPr>
          <p:cNvSpPr txBox="1">
            <a:spLocks/>
          </p:cNvSpPr>
          <p:nvPr/>
        </p:nvSpPr>
        <p:spPr>
          <a:xfrm>
            <a:off x="182880" y="1022199"/>
            <a:ext cx="7690585" cy="5699276"/>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tabLst>
                <a:tab pos="355600" algn="l"/>
              </a:tabLst>
              <a:defRPr/>
            </a:pPr>
            <a:endParaRPr lang="en-US" sz="2400" b="1" dirty="0"/>
          </a:p>
        </p:txBody>
      </p:sp>
      <p:sp>
        <p:nvSpPr>
          <p:cNvPr id="6" name="Text Placeholder 32">
            <a:extLst>
              <a:ext uri="{FF2B5EF4-FFF2-40B4-BE49-F238E27FC236}">
                <a16:creationId xmlns:a16="http://schemas.microsoft.com/office/drawing/2014/main" id="{7CFD0302-279C-8A48-9E27-AD5B08D6501E}"/>
              </a:ext>
            </a:extLst>
          </p:cNvPr>
          <p:cNvSpPr txBox="1">
            <a:spLocks/>
          </p:cNvSpPr>
          <p:nvPr/>
        </p:nvSpPr>
        <p:spPr>
          <a:xfrm>
            <a:off x="182879" y="1022199"/>
            <a:ext cx="10933854" cy="3947734"/>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b="1" dirty="0">
                <a:solidFill>
                  <a:srgbClr val="3F3F3F"/>
                </a:solidFill>
              </a:rPr>
              <a:t>Yordex cards have been introduced for all Group accounts, This is a pre-paid debit card. In 2024 Group accounts will move to the REA HQ Fund Manager who will provide the “banking Services”</a:t>
            </a:r>
          </a:p>
          <a:p>
            <a:pPr>
              <a:defRPr/>
            </a:pPr>
            <a:r>
              <a:rPr lang="en-US" sz="2000" b="1" dirty="0">
                <a:solidFill>
                  <a:srgbClr val="3F3F3F"/>
                </a:solidFill>
              </a:rPr>
              <a:t>Annual financial summaries can only be submitted online this year</a:t>
            </a:r>
          </a:p>
          <a:p>
            <a:pPr>
              <a:defRPr/>
            </a:pPr>
            <a:r>
              <a:rPr lang="en-US" sz="2000" b="1" dirty="0">
                <a:solidFill>
                  <a:srgbClr val="3F3F3F"/>
                </a:solidFill>
              </a:rPr>
              <a:t>We are again looking at the group structure as some of the groups are too small to be sustainable. Groups should have a minimum of 8 branches in order to be effective.  What we have learned from the previous structure is that our current communication network with branches is not effective there is a significant disconnect between the actions of the various committees and this information feeding out to branches – which is why the development of the app is so critical. </a:t>
            </a:r>
          </a:p>
          <a:p>
            <a:pPr>
              <a:defRPr/>
            </a:pPr>
            <a:r>
              <a:rPr lang="en-US" sz="2000" b="1" dirty="0">
                <a:solidFill>
                  <a:srgbClr val="3F3F3F"/>
                </a:solidFill>
              </a:rPr>
              <a:t>REA HQ provision of banking services for groups and branches </a:t>
            </a:r>
          </a:p>
        </p:txBody>
      </p:sp>
    </p:spTree>
    <p:extLst>
      <p:ext uri="{BB962C8B-B14F-4D97-AF65-F5344CB8AC3E}">
        <p14:creationId xmlns:p14="http://schemas.microsoft.com/office/powerpoint/2010/main" val="296729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11" name="Rounded Rectangle 10"/>
          <p:cNvSpPr/>
          <p:nvPr/>
        </p:nvSpPr>
        <p:spPr>
          <a:xfrm>
            <a:off x="0" y="0"/>
            <a:ext cx="2377440" cy="765999"/>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REA Membership &amp; Branches</a:t>
            </a:r>
            <a:endParaRPr lang="en-GB" dirty="0">
              <a:latin typeface="Arial Black" panose="020B0A04020102020204" pitchFamily="34" charset="0"/>
            </a:endParaRPr>
          </a:p>
        </p:txBody>
      </p:sp>
      <p:sp>
        <p:nvSpPr>
          <p:cNvPr id="12" name="Content Placeholder 6">
            <a:extLst>
              <a:ext uri="{FF2B5EF4-FFF2-40B4-BE49-F238E27FC236}">
                <a16:creationId xmlns:a16="http://schemas.microsoft.com/office/drawing/2014/main" id="{2482DBEC-EE72-4155-ACC5-87E80C5606A9}"/>
              </a:ext>
            </a:extLst>
          </p:cNvPr>
          <p:cNvSpPr txBox="1">
            <a:spLocks/>
          </p:cNvSpPr>
          <p:nvPr/>
        </p:nvSpPr>
        <p:spPr>
          <a:xfrm>
            <a:off x="182880" y="1022199"/>
            <a:ext cx="7690585" cy="5699276"/>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tabLst>
                <a:tab pos="355600" algn="l"/>
              </a:tabLst>
              <a:defRPr/>
            </a:pPr>
            <a:endParaRPr lang="en-US" sz="2400" b="1" dirty="0"/>
          </a:p>
        </p:txBody>
      </p:sp>
      <p:sp>
        <p:nvSpPr>
          <p:cNvPr id="6" name="Text Placeholder 32">
            <a:extLst>
              <a:ext uri="{FF2B5EF4-FFF2-40B4-BE49-F238E27FC236}">
                <a16:creationId xmlns:a16="http://schemas.microsoft.com/office/drawing/2014/main" id="{7CFD0302-279C-8A48-9E27-AD5B08D6501E}"/>
              </a:ext>
            </a:extLst>
          </p:cNvPr>
          <p:cNvSpPr txBox="1">
            <a:spLocks/>
          </p:cNvSpPr>
          <p:nvPr/>
        </p:nvSpPr>
        <p:spPr>
          <a:xfrm>
            <a:off x="182879" y="1022199"/>
            <a:ext cx="10933854" cy="3947734"/>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b="1" dirty="0">
              <a:solidFill>
                <a:srgbClr val="FF0000"/>
              </a:solidFill>
            </a:endParaRPr>
          </a:p>
        </p:txBody>
      </p:sp>
      <p:sp>
        <p:nvSpPr>
          <p:cNvPr id="3" name="TextBox 2"/>
          <p:cNvSpPr txBox="1"/>
          <p:nvPr/>
        </p:nvSpPr>
        <p:spPr>
          <a:xfrm>
            <a:off x="338530" y="1100667"/>
            <a:ext cx="9914603" cy="5955476"/>
          </a:xfrm>
          <a:prstGeom prst="rect">
            <a:avLst/>
          </a:prstGeom>
          <a:noFill/>
        </p:spPr>
        <p:txBody>
          <a:bodyPr wrap="square" rtlCol="0">
            <a:spAutoFit/>
          </a:bodyPr>
          <a:lstStyle/>
          <a:p>
            <a:pPr marL="728663" lvl="3" indent="-271463">
              <a:buFont typeface="Arial" panose="020B0604020202020204" pitchFamily="34" charset="0"/>
              <a:buChar char="•"/>
            </a:pPr>
            <a:r>
              <a:rPr lang="en-US" b="1" dirty="0"/>
              <a:t>Social Branches</a:t>
            </a:r>
          </a:p>
          <a:p>
            <a:pPr marL="1185863" lvl="4" indent="-271463">
              <a:buFont typeface="Arial" panose="020B0604020202020204" pitchFamily="34" charset="0"/>
              <a:buChar char="•"/>
            </a:pPr>
            <a:r>
              <a:rPr lang="en-US" dirty="0"/>
              <a:t>Groups of Sappers who meet for whatever reason, they have a lead / admin who is a </a:t>
            </a:r>
            <a:r>
              <a:rPr lang="en-US" dirty="0" err="1"/>
              <a:t>PoC</a:t>
            </a:r>
            <a:r>
              <a:rPr lang="en-US" dirty="0"/>
              <a:t>.</a:t>
            </a:r>
          </a:p>
          <a:p>
            <a:pPr marL="1643063" lvl="5" indent="-271463">
              <a:buFont typeface="Arial" panose="020B0604020202020204" pitchFamily="34" charset="0"/>
              <a:buChar char="•"/>
            </a:pPr>
            <a:r>
              <a:rPr lang="en-US" dirty="0"/>
              <a:t>No committee, </a:t>
            </a:r>
          </a:p>
          <a:p>
            <a:pPr marL="1643063" lvl="5" indent="-271463">
              <a:buFont typeface="Arial" panose="020B0604020202020204" pitchFamily="34" charset="0"/>
              <a:buChar char="•"/>
            </a:pPr>
            <a:r>
              <a:rPr lang="en-US" dirty="0"/>
              <a:t>No v</a:t>
            </a:r>
            <a:r>
              <a:rPr lang="en-US" dirty="0">
                <a:solidFill>
                  <a:srgbClr val="3F3F3F"/>
                </a:solidFill>
              </a:rPr>
              <a:t>ote at the AGM </a:t>
            </a:r>
          </a:p>
          <a:p>
            <a:pPr marL="1643063" lvl="5" indent="-271463">
              <a:buFont typeface="Arial" panose="020B0604020202020204" pitchFamily="34" charset="0"/>
              <a:buChar char="•"/>
            </a:pPr>
            <a:r>
              <a:rPr lang="en-US" dirty="0">
                <a:solidFill>
                  <a:srgbClr val="3F3F3F"/>
                </a:solidFill>
              </a:rPr>
              <a:t>No travel expenses </a:t>
            </a:r>
          </a:p>
          <a:p>
            <a:pPr marL="1643063" lvl="5" indent="-271463">
              <a:buFont typeface="Arial" panose="020B0604020202020204" pitchFamily="34" charset="0"/>
              <a:buChar char="•"/>
            </a:pPr>
            <a:r>
              <a:rPr lang="en-US" dirty="0">
                <a:solidFill>
                  <a:srgbClr val="3F3F3F"/>
                </a:solidFill>
              </a:rPr>
              <a:t>No property holding</a:t>
            </a:r>
          </a:p>
          <a:p>
            <a:pPr marL="1643063" lvl="5" indent="-271463">
              <a:buFont typeface="Arial" panose="020B0604020202020204" pitchFamily="34" charset="0"/>
              <a:buChar char="•"/>
            </a:pPr>
            <a:r>
              <a:rPr lang="en-US" dirty="0">
                <a:solidFill>
                  <a:srgbClr val="3F3F3F"/>
                </a:solidFill>
              </a:rPr>
              <a:t>No standard bearer</a:t>
            </a:r>
          </a:p>
          <a:p>
            <a:pPr marL="1371600" lvl="5"/>
            <a:r>
              <a:rPr lang="en-US" dirty="0"/>
              <a:t>  </a:t>
            </a:r>
            <a:endParaRPr lang="en-US" b="1" dirty="0"/>
          </a:p>
          <a:p>
            <a:pPr marL="728663" lvl="3" indent="-271463">
              <a:buFont typeface="Arial" panose="020B0604020202020204" pitchFamily="34" charset="0"/>
              <a:buChar char="•"/>
            </a:pPr>
            <a:r>
              <a:rPr lang="en-US" b="1" dirty="0"/>
              <a:t>Proposed Membership changes</a:t>
            </a:r>
            <a:r>
              <a:rPr lang="en-US" dirty="0"/>
              <a:t>:</a:t>
            </a:r>
          </a:p>
          <a:p>
            <a:pPr marL="728663" lvl="3" indent="-271463">
              <a:buFont typeface="Arial" panose="020B0604020202020204" pitchFamily="34" charset="0"/>
              <a:buChar char="•"/>
            </a:pPr>
            <a:endParaRPr lang="en-US" dirty="0"/>
          </a:p>
          <a:p>
            <a:pPr marL="1185863" lvl="4" indent="-271463">
              <a:buFont typeface="Arial" panose="020B0604020202020204" pitchFamily="34" charset="0"/>
              <a:buChar char="•"/>
            </a:pPr>
            <a:r>
              <a:rPr lang="en-US" b="1" dirty="0"/>
              <a:t>All Arms Membership</a:t>
            </a:r>
            <a:r>
              <a:rPr lang="en-US" dirty="0"/>
              <a:t>.  Individuals belonging to another cap badge or service would be, on approval of a vote by branch membership, able to join their local REA branch.  Branch Membership must not exceed 40% All Arms members.</a:t>
            </a:r>
          </a:p>
          <a:p>
            <a:pPr marL="1185863" lvl="4" indent="-271463">
              <a:buFont typeface="Arial" panose="020B0604020202020204" pitchFamily="34" charset="0"/>
              <a:buChar char="•"/>
            </a:pPr>
            <a:endParaRPr lang="en-US" sz="1050" b="1" dirty="0"/>
          </a:p>
          <a:p>
            <a:pPr marL="1185863" lvl="4" indent="-271463">
              <a:buFont typeface="Arial" panose="020B0604020202020204" pitchFamily="34" charset="0"/>
              <a:buChar char="•"/>
            </a:pPr>
            <a:r>
              <a:rPr lang="en-US" b="1" dirty="0"/>
              <a:t>Widowers &amp; Widowers</a:t>
            </a:r>
            <a:r>
              <a:rPr lang="en-US" dirty="0"/>
              <a:t>.  Widowers and widowers of serving and former Sappers are offered free membership of the REA.</a:t>
            </a:r>
          </a:p>
          <a:p>
            <a:pPr marL="1185863" lvl="4" indent="-271463">
              <a:buFont typeface="Arial" panose="020B0604020202020204" pitchFamily="34" charset="0"/>
              <a:buChar char="•"/>
            </a:pPr>
            <a:endParaRPr lang="en-US" sz="1050" dirty="0"/>
          </a:p>
          <a:p>
            <a:pPr marL="1185863" lvl="4" indent="-271463">
              <a:buFont typeface="Arial" panose="020B0604020202020204" pitchFamily="34" charset="0"/>
              <a:buChar char="•"/>
            </a:pPr>
            <a:r>
              <a:rPr lang="en-US" b="1" dirty="0"/>
              <a:t>Associate membership</a:t>
            </a:r>
            <a:r>
              <a:rPr lang="en-US" dirty="0"/>
              <a:t>.  Approval of associate members delegated</a:t>
            </a:r>
          </a:p>
          <a:p>
            <a:pPr marL="914400" lvl="4"/>
            <a:r>
              <a:rPr lang="en-US" dirty="0"/>
              <a:t>to Branches (by a vote).</a:t>
            </a:r>
          </a:p>
          <a:p>
            <a:pPr marL="914400" lvl="4"/>
            <a:endParaRPr lang="en-US" dirty="0"/>
          </a:p>
          <a:p>
            <a:pPr marL="719138" lvl="4" indent="-269875">
              <a:buFont typeface="Arial" panose="020B0604020202020204" pitchFamily="34" charset="0"/>
              <a:buChar char="•"/>
            </a:pPr>
            <a:endParaRPr lang="en-US" dirty="0"/>
          </a:p>
          <a:p>
            <a:pPr marL="0" lvl="3"/>
            <a:endParaRPr lang="en-US" dirty="0"/>
          </a:p>
        </p:txBody>
      </p:sp>
    </p:spTree>
    <p:extLst>
      <p:ext uri="{BB962C8B-B14F-4D97-AF65-F5344CB8AC3E}">
        <p14:creationId xmlns:p14="http://schemas.microsoft.com/office/powerpoint/2010/main" val="32392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3" name="Slide Number Placeholder 2"/>
          <p:cNvSpPr>
            <a:spLocks noGrp="1"/>
          </p:cNvSpPr>
          <p:nvPr>
            <p:ph type="sldNum" sz="quarter" idx="18"/>
          </p:nvPr>
        </p:nvSpPr>
        <p:spPr/>
        <p:txBody>
          <a:bodyPr/>
          <a:lstStyle/>
          <a:p>
            <a:fld id="{8699F50C-BE38-4BD0-BA84-9B090E1F2B9B}" type="slidenum">
              <a:rPr lang="en-US" noProof="0" smtClean="0"/>
              <a:t>14</a:t>
            </a:fld>
            <a:endParaRPr lang="en-US" noProof="0" dirty="0"/>
          </a:p>
        </p:txBody>
      </p:sp>
      <p:sp>
        <p:nvSpPr>
          <p:cNvPr id="5" name="TextBox 4"/>
          <p:cNvSpPr txBox="1"/>
          <p:nvPr/>
        </p:nvSpPr>
        <p:spPr>
          <a:xfrm>
            <a:off x="307509" y="923570"/>
            <a:ext cx="7222837" cy="5355312"/>
          </a:xfrm>
          <a:prstGeom prst="rect">
            <a:avLst/>
          </a:prstGeom>
          <a:noFill/>
        </p:spPr>
        <p:txBody>
          <a:bodyPr wrap="square" rtlCol="0">
            <a:spAutoFit/>
          </a:bodyPr>
          <a:lstStyle/>
          <a:p>
            <a:r>
              <a:rPr lang="en-US" b="1" dirty="0"/>
              <a:t>Events</a:t>
            </a:r>
          </a:p>
          <a:p>
            <a:pPr marL="285750" indent="-285750">
              <a:buFont typeface="Arial" panose="020B0604020202020204" pitchFamily="34" charset="0"/>
              <a:buChar char="•"/>
            </a:pPr>
            <a:r>
              <a:rPr lang="en-US" dirty="0"/>
              <a:t>Field of Remembrance – </a:t>
            </a:r>
            <a:r>
              <a:rPr lang="en-US" dirty="0" err="1"/>
              <a:t>Westminister</a:t>
            </a:r>
            <a:endParaRPr lang="en-US" dirty="0"/>
          </a:p>
          <a:p>
            <a:pPr marL="285750" indent="-285750">
              <a:buFont typeface="Arial" panose="020B0604020202020204" pitchFamily="34" charset="0"/>
              <a:buChar char="•"/>
            </a:pPr>
            <a:r>
              <a:rPr lang="en-US" dirty="0" err="1"/>
              <a:t>Wimbish</a:t>
            </a:r>
            <a:r>
              <a:rPr lang="en-US" dirty="0"/>
              <a:t> Station Sports Facility</a:t>
            </a:r>
          </a:p>
          <a:p>
            <a:pPr marL="285750" indent="-285750">
              <a:buFont typeface="Arial" panose="020B0604020202020204" pitchFamily="34" charset="0"/>
              <a:buChar char="•"/>
            </a:pPr>
            <a:r>
              <a:rPr lang="en-US" dirty="0"/>
              <a:t>Op TELIC &amp; HERRICK Memorial Rededication</a:t>
            </a:r>
          </a:p>
          <a:p>
            <a:pPr marL="285750" indent="-285750">
              <a:buFont typeface="Arial" panose="020B0604020202020204" pitchFamily="34" charset="0"/>
              <a:buChar char="•"/>
            </a:pPr>
            <a:r>
              <a:rPr lang="en-US" dirty="0"/>
              <a:t>Rededication Parade Truro Cathedral</a:t>
            </a:r>
          </a:p>
          <a:p>
            <a:pPr marL="285750" indent="-285750">
              <a:buFont typeface="Arial" panose="020B0604020202020204" pitchFamily="34" charset="0"/>
              <a:buChar char="•"/>
            </a:pPr>
            <a:r>
              <a:rPr lang="en-US" dirty="0"/>
              <a:t>New Corps flag raised at the NMA</a:t>
            </a:r>
          </a:p>
          <a:p>
            <a:pPr marL="285750" indent="-285750">
              <a:buFont typeface="Arial" panose="020B0604020202020204" pitchFamily="34" charset="0"/>
              <a:buChar char="•"/>
            </a:pPr>
            <a:r>
              <a:rPr lang="en-GB" dirty="0"/>
              <a:t>Cpl Andrew George </a:t>
            </a:r>
            <a:r>
              <a:rPr lang="en-GB" dirty="0" err="1"/>
              <a:t>Mcilvenny</a:t>
            </a:r>
            <a:r>
              <a:rPr lang="en-GB" dirty="0"/>
              <a:t> Memorial</a:t>
            </a:r>
            <a:endParaRPr lang="en-US" dirty="0"/>
          </a:p>
          <a:p>
            <a:pPr marL="285750" indent="-285750">
              <a:buFont typeface="Arial" panose="020B0604020202020204" pitchFamily="34" charset="0"/>
              <a:buChar char="•"/>
            </a:pPr>
            <a:r>
              <a:rPr lang="en-US" dirty="0"/>
              <a:t>Corps Memorial Weekend</a:t>
            </a:r>
          </a:p>
          <a:p>
            <a:pPr marL="285750" indent="-285750">
              <a:buFont typeface="Arial" panose="020B0604020202020204" pitchFamily="34" charset="0"/>
              <a:buChar char="•"/>
            </a:pPr>
            <a:r>
              <a:rPr lang="en-US" dirty="0"/>
              <a:t>Sapper Com launched </a:t>
            </a:r>
          </a:p>
          <a:p>
            <a:pPr marL="285750" indent="-285750">
              <a:buFont typeface="Arial" panose="020B0604020202020204" pitchFamily="34" charset="0"/>
              <a:buChar char="•"/>
            </a:pPr>
            <a:r>
              <a:rPr lang="en-US" dirty="0"/>
              <a:t>Sapper Games</a:t>
            </a:r>
          </a:p>
          <a:p>
            <a:pPr marL="285750" indent="-285750">
              <a:buFont typeface="Arial" panose="020B0604020202020204" pitchFamily="34" charset="0"/>
              <a:buChar char="•"/>
            </a:pPr>
            <a:r>
              <a:rPr lang="en-US" dirty="0"/>
              <a:t>Fundraising launched</a:t>
            </a:r>
          </a:p>
          <a:p>
            <a:endParaRPr lang="en-US" dirty="0"/>
          </a:p>
          <a:p>
            <a:r>
              <a:rPr lang="en-US" b="1" dirty="0"/>
              <a:t>Business as Usual</a:t>
            </a:r>
          </a:p>
          <a:p>
            <a:pPr marL="285750" indent="-285750">
              <a:buFont typeface="Arial" panose="020B0604020202020204" pitchFamily="34" charset="0"/>
              <a:buChar char="•"/>
            </a:pPr>
            <a:r>
              <a:rPr lang="en-US" dirty="0"/>
              <a:t>Benevolence Committee Meetings x 4 (6 x out of committee meetings)</a:t>
            </a:r>
          </a:p>
          <a:p>
            <a:pPr marL="285750" indent="-285750">
              <a:buFont typeface="Arial" panose="020B0604020202020204" pitchFamily="34" charset="0"/>
              <a:buChar char="•"/>
            </a:pPr>
            <a:r>
              <a:rPr lang="en-US" dirty="0"/>
              <a:t>Management Committee Meetings x 2</a:t>
            </a:r>
          </a:p>
          <a:p>
            <a:pPr marL="285750" indent="-285750">
              <a:buFont typeface="Arial" panose="020B0604020202020204" pitchFamily="34" charset="0"/>
              <a:buChar char="•"/>
            </a:pPr>
            <a:r>
              <a:rPr lang="en-US" dirty="0"/>
              <a:t>Recruitment Committee Meetings x 2</a:t>
            </a:r>
          </a:p>
          <a:p>
            <a:pPr marL="285750" indent="-285750">
              <a:buFont typeface="Arial" panose="020B0604020202020204" pitchFamily="34" charset="0"/>
              <a:buChar char="•"/>
            </a:pPr>
            <a:r>
              <a:rPr lang="en-US" dirty="0"/>
              <a:t>Finance Committee Meeting x 1</a:t>
            </a:r>
          </a:p>
          <a:p>
            <a:pPr marL="285750" indent="-285750">
              <a:buFont typeface="Arial" panose="020B0604020202020204" pitchFamily="34" charset="0"/>
              <a:buChar char="•"/>
            </a:pPr>
            <a:r>
              <a:rPr lang="en-US" dirty="0"/>
              <a:t>Outreach</a:t>
            </a:r>
          </a:p>
          <a:p>
            <a:pPr marL="285750" indent="-285750">
              <a:buFont typeface="Arial" panose="020B0604020202020204" pitchFamily="34" charset="0"/>
              <a:buChar char="•"/>
            </a:pPr>
            <a:r>
              <a:rPr lang="en-US" dirty="0"/>
              <a:t>Unit and Branch Support Grants</a:t>
            </a:r>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76934" y="0"/>
            <a:ext cx="3015065" cy="3730938"/>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7725" t="3140" r="37908" b="8560"/>
          <a:stretch/>
        </p:blipFill>
        <p:spPr>
          <a:xfrm>
            <a:off x="6881643" y="0"/>
            <a:ext cx="2502912" cy="2717801"/>
          </a:xfrm>
          <a:prstGeom prst="rect">
            <a:avLst/>
          </a:prstGeom>
        </p:spPr>
      </p:pic>
      <p:pic>
        <p:nvPicPr>
          <p:cNvPr id="8" name="Picture 7"/>
          <p:cNvPicPr>
            <a:picLocks noChangeAspect="1"/>
          </p:cNvPicPr>
          <p:nvPr/>
        </p:nvPicPr>
        <p:blipFill>
          <a:blip r:embed="rId4"/>
          <a:stretch>
            <a:fillRect/>
          </a:stretch>
        </p:blipFill>
        <p:spPr>
          <a:xfrm>
            <a:off x="7325570" y="2717801"/>
            <a:ext cx="2087161" cy="2087161"/>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b="16499"/>
          <a:stretch/>
        </p:blipFill>
        <p:spPr>
          <a:xfrm>
            <a:off x="7757962" y="4804963"/>
            <a:ext cx="4426259" cy="2053038"/>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l="28453" t="35714" r="25119" b="41429"/>
          <a:stretch/>
        </p:blipFill>
        <p:spPr>
          <a:xfrm>
            <a:off x="8456028" y="3752977"/>
            <a:ext cx="3728193" cy="1032423"/>
          </a:xfrm>
          <a:prstGeom prst="rect">
            <a:avLst/>
          </a:prstGeom>
        </p:spPr>
      </p:pic>
      <p:sp>
        <p:nvSpPr>
          <p:cNvPr id="11" name="Rounded Rectangle 10"/>
          <p:cNvSpPr/>
          <p:nvPr/>
        </p:nvSpPr>
        <p:spPr>
          <a:xfrm>
            <a:off x="0" y="0"/>
            <a:ext cx="2309091" cy="692727"/>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REA ACTIVITY </a:t>
            </a:r>
          </a:p>
          <a:p>
            <a:r>
              <a:rPr lang="en-US" dirty="0">
                <a:latin typeface="Arial Black" panose="020B0A04020102020204" pitchFamily="34" charset="0"/>
              </a:rPr>
              <a:t>OCT 22 – SEP 23</a:t>
            </a:r>
            <a:endParaRPr lang="en-GB" dirty="0">
              <a:latin typeface="Arial Black" panose="020B0A04020102020204" pitchFamily="34" charset="0"/>
            </a:endParaRPr>
          </a:p>
        </p:txBody>
      </p:sp>
    </p:spTree>
    <p:extLst>
      <p:ext uri="{BB962C8B-B14F-4D97-AF65-F5344CB8AC3E}">
        <p14:creationId xmlns:p14="http://schemas.microsoft.com/office/powerpoint/2010/main" val="447068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3" name="Slide Number Placeholder 2"/>
          <p:cNvSpPr>
            <a:spLocks noGrp="1"/>
          </p:cNvSpPr>
          <p:nvPr>
            <p:ph type="sldNum" sz="quarter" idx="18"/>
          </p:nvPr>
        </p:nvSpPr>
        <p:spPr/>
        <p:txBody>
          <a:bodyPr/>
          <a:lstStyle/>
          <a:p>
            <a:fld id="{8699F50C-BE38-4BD0-BA84-9B090E1F2B9B}" type="slidenum">
              <a:rPr lang="en-US" noProof="0" smtClean="0"/>
              <a:t>15</a:t>
            </a:fld>
            <a:endParaRPr lang="en-US" noProof="0" dirty="0"/>
          </a:p>
        </p:txBody>
      </p:sp>
      <p:sp>
        <p:nvSpPr>
          <p:cNvPr id="5" name="TextBox 4"/>
          <p:cNvSpPr txBox="1"/>
          <p:nvPr/>
        </p:nvSpPr>
        <p:spPr>
          <a:xfrm>
            <a:off x="307509" y="923570"/>
            <a:ext cx="7222837" cy="4524315"/>
          </a:xfrm>
          <a:prstGeom prst="rect">
            <a:avLst/>
          </a:prstGeom>
          <a:noFill/>
        </p:spPr>
        <p:txBody>
          <a:bodyPr wrap="square" rtlCol="0">
            <a:spAutoFit/>
          </a:bodyPr>
          <a:lstStyle/>
          <a:p>
            <a:r>
              <a:rPr lang="en-US" b="1" dirty="0"/>
              <a:t>Events Oct 23 – Oct 24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Chillwell</a:t>
            </a:r>
            <a:r>
              <a:rPr lang="en-US" dirty="0"/>
              <a:t> Winter Ball Nov 24</a:t>
            </a:r>
          </a:p>
          <a:p>
            <a:pPr marL="285750" indent="-285750">
              <a:buFont typeface="Arial" panose="020B0604020202020204" pitchFamily="34" charset="0"/>
              <a:buChar char="•"/>
            </a:pPr>
            <a:r>
              <a:rPr lang="en-US" dirty="0"/>
              <a:t>London Bridge Refurbishment, Normandy Apr 24</a:t>
            </a:r>
          </a:p>
          <a:p>
            <a:pPr marL="285750" indent="-285750">
              <a:buFont typeface="Arial" panose="020B0604020202020204" pitchFamily="34" charset="0"/>
              <a:buChar char="•"/>
            </a:pPr>
            <a:r>
              <a:rPr lang="en-US" dirty="0"/>
              <a:t>Monte </a:t>
            </a:r>
            <a:r>
              <a:rPr lang="en-US" dirty="0" err="1"/>
              <a:t>Cassino</a:t>
            </a:r>
            <a:r>
              <a:rPr lang="en-US" dirty="0"/>
              <a:t>, 80</a:t>
            </a:r>
            <a:r>
              <a:rPr lang="en-US" baseline="30000" dirty="0"/>
              <a:t>th</a:t>
            </a:r>
            <a:r>
              <a:rPr lang="en-US" dirty="0"/>
              <a:t> Anniversary May 24</a:t>
            </a:r>
          </a:p>
          <a:p>
            <a:pPr marL="285750" indent="-285750">
              <a:buFont typeface="Arial" panose="020B0604020202020204" pitchFamily="34" charset="0"/>
              <a:buChar char="•"/>
            </a:pPr>
            <a:r>
              <a:rPr lang="en-US" dirty="0"/>
              <a:t>Gibraltar, Weekend 24 – 26</a:t>
            </a:r>
            <a:r>
              <a:rPr lang="en-US" baseline="30000" dirty="0"/>
              <a:t>th</a:t>
            </a:r>
            <a:r>
              <a:rPr lang="en-US" dirty="0"/>
              <a:t> May 24</a:t>
            </a:r>
          </a:p>
          <a:p>
            <a:pPr marL="285750" indent="-285750">
              <a:buFont typeface="Arial" panose="020B0604020202020204" pitchFamily="34" charset="0"/>
              <a:buChar char="•"/>
            </a:pPr>
            <a:r>
              <a:rPr lang="en-US" dirty="0"/>
              <a:t>Ripon Weekend &amp; Standard bearer gathering 8-9 Jun 24 </a:t>
            </a:r>
          </a:p>
          <a:p>
            <a:pPr marL="285750" indent="-285750">
              <a:buFont typeface="Arial" panose="020B0604020202020204" pitchFamily="34" charset="0"/>
              <a:buChar char="•"/>
            </a:pPr>
            <a:r>
              <a:rPr lang="en-US" dirty="0"/>
              <a:t>Sapper Games </a:t>
            </a:r>
            <a:r>
              <a:rPr lang="en-US" dirty="0" err="1"/>
              <a:t>Kinloss</a:t>
            </a:r>
            <a:r>
              <a:rPr lang="en-US" dirty="0"/>
              <a:t> ## Jun 24</a:t>
            </a:r>
            <a:endParaRPr lang="en-GB" dirty="0"/>
          </a:p>
          <a:p>
            <a:pPr marL="285750" indent="-285750">
              <a:buFont typeface="Arial" panose="020B0604020202020204" pitchFamily="34" charset="0"/>
              <a:buChar char="•"/>
            </a:pPr>
            <a:r>
              <a:rPr lang="en-GB" dirty="0" err="1"/>
              <a:t>Ijzendijke</a:t>
            </a:r>
            <a:r>
              <a:rPr lang="en-GB" dirty="0"/>
              <a:t>, 80</a:t>
            </a:r>
            <a:r>
              <a:rPr lang="en-GB" baseline="30000" dirty="0"/>
              <a:t>th</a:t>
            </a:r>
            <a:r>
              <a:rPr lang="en-GB" dirty="0"/>
              <a:t> Anniversary Oct 24</a:t>
            </a:r>
          </a:p>
          <a:p>
            <a:pPr marL="285750" indent="-285750">
              <a:buFont typeface="Arial" panose="020B0604020202020204" pitchFamily="34" charset="0"/>
              <a:buChar char="•"/>
            </a:pPr>
            <a:r>
              <a:rPr lang="en-US" dirty="0"/>
              <a:t>Sapper Weekend? Tbc</a:t>
            </a:r>
            <a:endParaRPr lang="en-GB"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b="1" dirty="0"/>
              <a:t>Areas of focus Oct 23 – Oct 24 </a:t>
            </a:r>
          </a:p>
          <a:p>
            <a:endParaRPr lang="en-US" b="1" dirty="0"/>
          </a:p>
          <a:p>
            <a:pPr marL="285750" indent="-285750">
              <a:buFont typeface="Arial" panose="020B0604020202020204" pitchFamily="34" charset="0"/>
              <a:buChar char="•"/>
            </a:pPr>
            <a:r>
              <a:rPr lang="en-US" dirty="0"/>
              <a:t>Use of Sapper Com between branches and HQ to advertise events</a:t>
            </a:r>
          </a:p>
          <a:p>
            <a:pPr marL="285750" indent="-285750">
              <a:buFont typeface="Arial" panose="020B0604020202020204" pitchFamily="34" charset="0"/>
              <a:buChar char="•"/>
            </a:pPr>
            <a:r>
              <a:rPr lang="en-US" dirty="0"/>
              <a:t>Allow booking for events sooner</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76934" y="0"/>
            <a:ext cx="3015065" cy="3730938"/>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7725" t="3140" r="37908" b="8560"/>
          <a:stretch/>
        </p:blipFill>
        <p:spPr>
          <a:xfrm>
            <a:off x="6881643" y="0"/>
            <a:ext cx="2502912" cy="2717801"/>
          </a:xfrm>
          <a:prstGeom prst="rect">
            <a:avLst/>
          </a:prstGeom>
        </p:spPr>
      </p:pic>
      <p:pic>
        <p:nvPicPr>
          <p:cNvPr id="8" name="Picture 7"/>
          <p:cNvPicPr>
            <a:picLocks noChangeAspect="1"/>
          </p:cNvPicPr>
          <p:nvPr/>
        </p:nvPicPr>
        <p:blipFill>
          <a:blip r:embed="rId4"/>
          <a:stretch>
            <a:fillRect/>
          </a:stretch>
        </p:blipFill>
        <p:spPr>
          <a:xfrm>
            <a:off x="7325570" y="2717801"/>
            <a:ext cx="2087161" cy="2087161"/>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b="16499"/>
          <a:stretch/>
        </p:blipFill>
        <p:spPr>
          <a:xfrm>
            <a:off x="7757962" y="4804963"/>
            <a:ext cx="4426259" cy="2053038"/>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l="28453" t="35714" r="25119" b="41429"/>
          <a:stretch/>
        </p:blipFill>
        <p:spPr>
          <a:xfrm>
            <a:off x="8456028" y="3752977"/>
            <a:ext cx="3728193" cy="1032423"/>
          </a:xfrm>
          <a:prstGeom prst="rect">
            <a:avLst/>
          </a:prstGeom>
        </p:spPr>
      </p:pic>
      <p:sp>
        <p:nvSpPr>
          <p:cNvPr id="11" name="Rounded Rectangle 10"/>
          <p:cNvSpPr/>
          <p:nvPr/>
        </p:nvSpPr>
        <p:spPr>
          <a:xfrm>
            <a:off x="0" y="0"/>
            <a:ext cx="2309091" cy="692727"/>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REA ACTIVITY </a:t>
            </a:r>
          </a:p>
          <a:p>
            <a:r>
              <a:rPr lang="en-US" dirty="0">
                <a:latin typeface="Arial Black" panose="020B0A04020102020204" pitchFamily="34" charset="0"/>
              </a:rPr>
              <a:t>OCT 23 – SEP 24</a:t>
            </a:r>
            <a:endParaRPr lang="en-GB" dirty="0">
              <a:latin typeface="Arial Black" panose="020B0A04020102020204" pitchFamily="34" charset="0"/>
            </a:endParaRPr>
          </a:p>
        </p:txBody>
      </p:sp>
    </p:spTree>
    <p:extLst>
      <p:ext uri="{BB962C8B-B14F-4D97-AF65-F5344CB8AC3E}">
        <p14:creationId xmlns:p14="http://schemas.microsoft.com/office/powerpoint/2010/main" val="765038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11" name="Rounded Rectangle 10"/>
          <p:cNvSpPr/>
          <p:nvPr/>
        </p:nvSpPr>
        <p:spPr>
          <a:xfrm>
            <a:off x="0" y="0"/>
            <a:ext cx="2309091" cy="692727"/>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OUTREACH</a:t>
            </a:r>
            <a:endParaRPr lang="en-GB" dirty="0">
              <a:latin typeface="Arial Black" panose="020B0A04020102020204" pitchFamily="34" charset="0"/>
            </a:endParaRPr>
          </a:p>
        </p:txBody>
      </p:sp>
      <p:sp>
        <p:nvSpPr>
          <p:cNvPr id="12" name="Content Placeholder 6">
            <a:extLst>
              <a:ext uri="{FF2B5EF4-FFF2-40B4-BE49-F238E27FC236}">
                <a16:creationId xmlns:a16="http://schemas.microsoft.com/office/drawing/2014/main" id="{2482DBEC-EE72-4155-ACC5-87E80C5606A9}"/>
              </a:ext>
            </a:extLst>
          </p:cNvPr>
          <p:cNvSpPr txBox="1">
            <a:spLocks/>
          </p:cNvSpPr>
          <p:nvPr/>
        </p:nvSpPr>
        <p:spPr>
          <a:xfrm>
            <a:off x="182880" y="1022199"/>
            <a:ext cx="7690585" cy="5699276"/>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b="1" dirty="0" err="1">
                <a:latin typeface="+mj-lt"/>
                <a:cs typeface="Arial" panose="020B0604020202020204" pitchFamily="34" charset="0"/>
              </a:rPr>
              <a:t>Eastbourne</a:t>
            </a:r>
            <a:r>
              <a:rPr lang="en-US" sz="2000" b="1" dirty="0">
                <a:latin typeface="+mj-lt"/>
                <a:cs typeface="Arial" panose="020B0604020202020204" pitchFamily="34" charset="0"/>
              </a:rPr>
              <a:t> Branch Meeting - April 23</a:t>
            </a:r>
          </a:p>
          <a:p>
            <a:pPr>
              <a:defRPr/>
            </a:pPr>
            <a:r>
              <a:rPr lang="en-US" sz="2000" b="1" dirty="0">
                <a:latin typeface="+mj-lt"/>
                <a:cs typeface="Arial" panose="020B0604020202020204" pitchFamily="34" charset="0"/>
              </a:rPr>
              <a:t>RSM &amp; SSMs Course Brief May - 23</a:t>
            </a:r>
          </a:p>
          <a:p>
            <a:pPr>
              <a:defRPr/>
            </a:pPr>
            <a:r>
              <a:rPr lang="en-US" sz="2000" b="1" dirty="0">
                <a:latin typeface="+mj-lt"/>
                <a:cs typeface="Arial" panose="020B0604020202020204" pitchFamily="34" charset="0"/>
              </a:rPr>
              <a:t>Bath and West Wiltshire </a:t>
            </a:r>
            <a:r>
              <a:rPr lang="en-US" sz="2000" b="1" dirty="0" err="1">
                <a:latin typeface="+mj-lt"/>
                <a:cs typeface="Arial" panose="020B0604020202020204" pitchFamily="34" charset="0"/>
              </a:rPr>
              <a:t>Sring</a:t>
            </a:r>
            <a:r>
              <a:rPr lang="en-US" sz="2000" b="1" dirty="0">
                <a:latin typeface="+mj-lt"/>
                <a:cs typeface="Arial" panose="020B0604020202020204" pitchFamily="34" charset="0"/>
              </a:rPr>
              <a:t> Lunch - May 23</a:t>
            </a:r>
            <a:endParaRPr lang="en-GB" sz="2000" b="1" dirty="0">
              <a:latin typeface="+mj-lt"/>
              <a:cs typeface="Arial" panose="020B0604020202020204" pitchFamily="34" charset="0"/>
            </a:endParaRPr>
          </a:p>
          <a:p>
            <a:pPr>
              <a:defRPr/>
            </a:pPr>
            <a:r>
              <a:rPr lang="en-US" sz="2000" b="1" dirty="0" err="1">
                <a:latin typeface="+mj-lt"/>
                <a:cs typeface="Arial" panose="020B0604020202020204" pitchFamily="34" charset="0"/>
              </a:rPr>
              <a:t>Sco</a:t>
            </a:r>
            <a:r>
              <a:rPr lang="en-US" sz="2000" b="1" dirty="0">
                <a:latin typeface="+mj-lt"/>
                <a:cs typeface="Arial" panose="020B0604020202020204" pitchFamily="34" charset="0"/>
              </a:rPr>
              <a:t> &amp; NI </a:t>
            </a:r>
            <a:r>
              <a:rPr lang="en-US" sz="2000" b="1" dirty="0" err="1">
                <a:latin typeface="+mj-lt"/>
                <a:cs typeface="Arial" panose="020B0604020202020204" pitchFamily="34" charset="0"/>
              </a:rPr>
              <a:t>Gp</a:t>
            </a:r>
            <a:r>
              <a:rPr lang="en-US" sz="2000" b="1" dirty="0">
                <a:latin typeface="+mj-lt"/>
                <a:cs typeface="Arial" panose="020B0604020202020204" pitchFamily="34" charset="0"/>
              </a:rPr>
              <a:t> Standard Bearer Comp - May 23</a:t>
            </a:r>
          </a:p>
          <a:p>
            <a:pPr>
              <a:defRPr/>
            </a:pPr>
            <a:r>
              <a:rPr lang="en-US" sz="2000" b="1" dirty="0">
                <a:cs typeface="Arial" panose="020B0604020202020204" pitchFamily="34" charset="0"/>
              </a:rPr>
              <a:t>Chesterfield Branch Visit – May 23</a:t>
            </a:r>
          </a:p>
          <a:p>
            <a:pPr>
              <a:defRPr/>
            </a:pPr>
            <a:r>
              <a:rPr lang="en-US" sz="2000" b="1" dirty="0">
                <a:cs typeface="Arial" panose="020B0604020202020204" pitchFamily="34" charset="0"/>
              </a:rPr>
              <a:t>Sapper v Gunner Rugby - May 23</a:t>
            </a:r>
            <a:endParaRPr lang="en-GB" sz="2700" b="1" dirty="0">
              <a:cs typeface="Arial" panose="020B0604020202020204" pitchFamily="34" charset="0"/>
            </a:endParaRPr>
          </a:p>
          <a:p>
            <a:pPr>
              <a:defRPr/>
            </a:pPr>
            <a:r>
              <a:rPr lang="en-US" sz="2000" b="1" dirty="0">
                <a:latin typeface="+mj-lt"/>
                <a:cs typeface="Arial" panose="020B0604020202020204" pitchFamily="34" charset="0"/>
              </a:rPr>
              <a:t>Liverpool Benevolence Recipient - May 23</a:t>
            </a:r>
          </a:p>
          <a:p>
            <a:pPr>
              <a:defRPr/>
            </a:pPr>
            <a:r>
              <a:rPr lang="en-US" sz="2000" b="1" dirty="0">
                <a:latin typeface="+mj-lt"/>
                <a:cs typeface="Arial" panose="020B0604020202020204" pitchFamily="34" charset="0"/>
              </a:rPr>
              <a:t>Peterborough Branch Meeting - Jun 23</a:t>
            </a:r>
          </a:p>
          <a:p>
            <a:pPr>
              <a:defRPr/>
            </a:pPr>
            <a:r>
              <a:rPr lang="en-US" sz="2000" b="1" dirty="0">
                <a:cs typeface="Arial" panose="020B0604020202020204" pitchFamily="34" charset="0"/>
              </a:rPr>
              <a:t>Corps Football Championship - Jun 23</a:t>
            </a:r>
          </a:p>
          <a:p>
            <a:pPr>
              <a:defRPr/>
            </a:pPr>
            <a:r>
              <a:rPr lang="en-US" sz="2000" b="1" dirty="0">
                <a:latin typeface="+mj-lt"/>
                <a:cs typeface="Arial" panose="020B0604020202020204" pitchFamily="34" charset="0"/>
              </a:rPr>
              <a:t>Plymouth Branch Meeting - Jul 23</a:t>
            </a:r>
          </a:p>
          <a:p>
            <a:pPr>
              <a:defRPr/>
            </a:pPr>
            <a:r>
              <a:rPr lang="en-US" sz="2000" b="1" dirty="0" err="1">
                <a:latin typeface="+mj-lt"/>
                <a:cs typeface="Arial" panose="020B0604020202020204" pitchFamily="34" charset="0"/>
              </a:rPr>
              <a:t>Chepstow</a:t>
            </a:r>
            <a:r>
              <a:rPr lang="en-US" sz="2000" b="1" dirty="0">
                <a:latin typeface="+mj-lt"/>
                <a:cs typeface="Arial" panose="020B0604020202020204" pitchFamily="34" charset="0"/>
              </a:rPr>
              <a:t> Branch Meeting - Jul 23</a:t>
            </a:r>
          </a:p>
          <a:p>
            <a:pPr>
              <a:defRPr/>
            </a:pPr>
            <a:r>
              <a:rPr lang="en-US" sz="2000" b="1" dirty="0">
                <a:cs typeface="Arial" panose="020B0604020202020204" pitchFamily="34" charset="0"/>
              </a:rPr>
              <a:t>Sapper Games - Jul 23</a:t>
            </a:r>
          </a:p>
          <a:p>
            <a:pPr>
              <a:defRPr/>
            </a:pPr>
            <a:r>
              <a:rPr lang="en-US" sz="2000" b="1" dirty="0">
                <a:latin typeface="+mj-lt"/>
                <a:cs typeface="Arial" panose="020B0604020202020204" pitchFamily="34" charset="0"/>
              </a:rPr>
              <a:t>RAF </a:t>
            </a:r>
            <a:r>
              <a:rPr lang="en-US" sz="2000" b="1" dirty="0" err="1">
                <a:latin typeface="+mj-lt"/>
                <a:cs typeface="Arial" panose="020B0604020202020204" pitchFamily="34" charset="0"/>
              </a:rPr>
              <a:t>Wyton</a:t>
            </a:r>
            <a:r>
              <a:rPr lang="en-US" sz="2000" b="1" dirty="0">
                <a:latin typeface="+mj-lt"/>
                <a:cs typeface="Arial" panose="020B0604020202020204" pitchFamily="34" charset="0"/>
              </a:rPr>
              <a:t> Open Day - Jul 23</a:t>
            </a:r>
          </a:p>
          <a:p>
            <a:pPr>
              <a:defRPr/>
            </a:pPr>
            <a:r>
              <a:rPr lang="en-US" sz="2000" b="1" dirty="0">
                <a:latin typeface="+mj-lt"/>
                <a:cs typeface="Arial" panose="020B0604020202020204" pitchFamily="34" charset="0"/>
              </a:rPr>
              <a:t>Leicester Branch visit - Aug 23</a:t>
            </a:r>
          </a:p>
          <a:p>
            <a:pPr>
              <a:defRPr/>
            </a:pPr>
            <a:endParaRPr lang="en-GB" sz="2700" b="1" dirty="0">
              <a:latin typeface="+mj-lt"/>
              <a:cs typeface="Arial" panose="020B0604020202020204" pitchFamily="34" charset="0"/>
            </a:endParaRP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51332" y="-6502"/>
            <a:ext cx="2040668" cy="1530501"/>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3600" y="1523999"/>
            <a:ext cx="3708400" cy="1760042"/>
          </a:xfrm>
          <a:prstGeom prst="rect">
            <a:avLst/>
          </a:prstGeom>
        </p:spPr>
      </p:pic>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l="40365" t="24738" r="22656" b="-523"/>
          <a:stretch/>
        </p:blipFill>
        <p:spPr>
          <a:xfrm>
            <a:off x="11023600" y="3276600"/>
            <a:ext cx="1168400" cy="1752600"/>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5292" y="3460750"/>
            <a:ext cx="1528307" cy="1568450"/>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57004" y="3276600"/>
            <a:ext cx="1296302" cy="1752600"/>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53499" y="0"/>
            <a:ext cx="1199615" cy="1527868"/>
          </a:xfrm>
          <a:prstGeom prst="rect">
            <a:avLst/>
          </a:prstGeom>
        </p:spPr>
      </p:pic>
    </p:spTree>
    <p:extLst>
      <p:ext uri="{BB962C8B-B14F-4D97-AF65-F5344CB8AC3E}">
        <p14:creationId xmlns:p14="http://schemas.microsoft.com/office/powerpoint/2010/main" val="23451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11" name="Rounded Rectangle 10"/>
          <p:cNvSpPr/>
          <p:nvPr/>
        </p:nvSpPr>
        <p:spPr>
          <a:xfrm>
            <a:off x="0" y="0"/>
            <a:ext cx="2309091" cy="692727"/>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OUTREACH 2023 - 24</a:t>
            </a:r>
            <a:endParaRPr lang="en-GB" dirty="0">
              <a:latin typeface="Arial Black" panose="020B0A04020102020204" pitchFamily="34" charset="0"/>
            </a:endParaRPr>
          </a:p>
        </p:txBody>
      </p:sp>
      <p:sp>
        <p:nvSpPr>
          <p:cNvPr id="12" name="Content Placeholder 6">
            <a:extLst>
              <a:ext uri="{FF2B5EF4-FFF2-40B4-BE49-F238E27FC236}">
                <a16:creationId xmlns:a16="http://schemas.microsoft.com/office/drawing/2014/main" id="{2482DBEC-EE72-4155-ACC5-87E80C5606A9}"/>
              </a:ext>
            </a:extLst>
          </p:cNvPr>
          <p:cNvSpPr txBox="1">
            <a:spLocks/>
          </p:cNvSpPr>
          <p:nvPr/>
        </p:nvSpPr>
        <p:spPr>
          <a:xfrm>
            <a:off x="182880" y="1022199"/>
            <a:ext cx="7690585" cy="5699276"/>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b="1" dirty="0">
                <a:latin typeface="+mj-lt"/>
                <a:cs typeface="Arial" panose="020B0604020202020204" pitchFamily="34" charset="0"/>
              </a:rPr>
              <a:t>Phase 1 Pass off parades</a:t>
            </a:r>
          </a:p>
          <a:p>
            <a:pPr>
              <a:defRPr/>
            </a:pPr>
            <a:r>
              <a:rPr lang="en-US" sz="2000" b="1" dirty="0">
                <a:latin typeface="+mj-lt"/>
                <a:cs typeface="Arial" panose="020B0604020202020204" pitchFamily="34" charset="0"/>
              </a:rPr>
              <a:t>Cadre Briefs</a:t>
            </a:r>
          </a:p>
          <a:p>
            <a:pPr>
              <a:defRPr/>
            </a:pPr>
            <a:r>
              <a:rPr lang="en-US" sz="2000" b="1" dirty="0">
                <a:latin typeface="+mj-lt"/>
                <a:cs typeface="Arial" panose="020B0604020202020204" pitchFamily="34" charset="0"/>
              </a:rPr>
              <a:t>SNCO Briefs</a:t>
            </a:r>
          </a:p>
          <a:p>
            <a:pPr>
              <a:defRPr/>
            </a:pPr>
            <a:r>
              <a:rPr lang="en-US" sz="2000" b="1" dirty="0">
                <a:latin typeface="+mj-lt"/>
                <a:cs typeface="Arial" panose="020B0604020202020204" pitchFamily="34" charset="0"/>
              </a:rPr>
              <a:t>Continue branch visits</a:t>
            </a:r>
          </a:p>
          <a:p>
            <a:pPr>
              <a:defRPr/>
            </a:pPr>
            <a:r>
              <a:rPr lang="en-US" sz="2000" b="1" dirty="0">
                <a:latin typeface="+mj-lt"/>
                <a:cs typeface="Arial" panose="020B0604020202020204" pitchFamily="34" charset="0"/>
              </a:rPr>
              <a:t>Collaborate with AFVBC?</a:t>
            </a:r>
          </a:p>
          <a:p>
            <a:pPr>
              <a:defRPr/>
            </a:pPr>
            <a:r>
              <a:rPr lang="en-US" sz="2000" b="1" dirty="0"/>
              <a:t>Branch &amp; Unit visits</a:t>
            </a:r>
          </a:p>
          <a:p>
            <a:pPr>
              <a:defRPr/>
            </a:pPr>
            <a:endParaRPr lang="en-US" sz="2000" b="1" dirty="0">
              <a:latin typeface="+mj-lt"/>
              <a:cs typeface="Arial" panose="020B0604020202020204" pitchFamily="34" charset="0"/>
            </a:endParaRPr>
          </a:p>
          <a:p>
            <a:pPr>
              <a:defRPr/>
            </a:pPr>
            <a:endParaRPr lang="en-GB" sz="2700" b="1" dirty="0">
              <a:latin typeface="+mj-lt"/>
              <a:cs typeface="Arial" panose="020B0604020202020204" pitchFamily="34" charset="0"/>
            </a:endParaRP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51332" y="-6502"/>
            <a:ext cx="2040668" cy="1530501"/>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3600" y="1523999"/>
            <a:ext cx="3708400" cy="1760042"/>
          </a:xfrm>
          <a:prstGeom prst="rect">
            <a:avLst/>
          </a:prstGeom>
        </p:spPr>
      </p:pic>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l="40365" t="24738" r="22656" b="-523"/>
          <a:stretch/>
        </p:blipFill>
        <p:spPr>
          <a:xfrm>
            <a:off x="11023600" y="3276600"/>
            <a:ext cx="1168400" cy="1752600"/>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5292" y="3460750"/>
            <a:ext cx="1528307" cy="1568450"/>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57004" y="3276600"/>
            <a:ext cx="1296302" cy="1752600"/>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53499" y="0"/>
            <a:ext cx="1199615" cy="1527868"/>
          </a:xfrm>
          <a:prstGeom prst="rect">
            <a:avLst/>
          </a:prstGeom>
        </p:spPr>
      </p:pic>
    </p:spTree>
    <p:extLst>
      <p:ext uri="{BB962C8B-B14F-4D97-AF65-F5344CB8AC3E}">
        <p14:creationId xmlns:p14="http://schemas.microsoft.com/office/powerpoint/2010/main" val="147165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72600" y="1757287"/>
            <a:ext cx="2819400" cy="2114550"/>
          </a:xfrm>
          <a:prstGeom prst="rect">
            <a:avLst/>
          </a:prstGeom>
        </p:spPr>
      </p:pic>
      <p:pic>
        <p:nvPicPr>
          <p:cNvPr id="19" name="Picture 18"/>
          <p:cNvPicPr>
            <a:picLocks noChangeAspect="1"/>
          </p:cNvPicPr>
          <p:nvPr/>
        </p:nvPicPr>
        <p:blipFill rotWithShape="1">
          <a:blip r:embed="rId3" cstate="email">
            <a:extLst>
              <a:ext uri="{28A0092B-C50C-407E-A947-70E740481C1C}">
                <a14:useLocalDpi xmlns:a14="http://schemas.microsoft.com/office/drawing/2010/main"/>
              </a:ext>
            </a:extLst>
          </a:blip>
          <a:srcRect t="23502" r="4504"/>
          <a:stretch/>
        </p:blipFill>
        <p:spPr>
          <a:xfrm>
            <a:off x="9372600" y="3505199"/>
            <a:ext cx="2819400" cy="1693888"/>
          </a:xfrm>
          <a:prstGeom prst="rect">
            <a:avLst/>
          </a:prstGeom>
        </p:spPr>
      </p:pic>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11" name="Rounded Rectangle 10"/>
          <p:cNvSpPr/>
          <p:nvPr/>
        </p:nvSpPr>
        <p:spPr>
          <a:xfrm>
            <a:off x="0" y="0"/>
            <a:ext cx="2324100" cy="692727"/>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Unit &amp; Branch Support Grants</a:t>
            </a:r>
            <a:endParaRPr lang="en-GB" dirty="0">
              <a:latin typeface="Arial Black" panose="020B0A04020102020204" pitchFamily="34" charset="0"/>
            </a:endParaRPr>
          </a:p>
        </p:txBody>
      </p:sp>
      <p:sp>
        <p:nvSpPr>
          <p:cNvPr id="12" name="Content Placeholder 6">
            <a:extLst>
              <a:ext uri="{FF2B5EF4-FFF2-40B4-BE49-F238E27FC236}">
                <a16:creationId xmlns:a16="http://schemas.microsoft.com/office/drawing/2014/main" id="{2482DBEC-EE72-4155-ACC5-87E80C5606A9}"/>
              </a:ext>
            </a:extLst>
          </p:cNvPr>
          <p:cNvSpPr txBox="1">
            <a:spLocks/>
          </p:cNvSpPr>
          <p:nvPr/>
        </p:nvSpPr>
        <p:spPr>
          <a:xfrm>
            <a:off x="182880" y="1022199"/>
            <a:ext cx="7690585" cy="5699276"/>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defRPr/>
            </a:pPr>
            <a:r>
              <a:rPr lang="en-GB" sz="2000" b="1" dirty="0"/>
              <a:t>18 Units &amp; Branches assisted with a Unit &amp; Branch Support Grant totalling £35,396.40:</a:t>
            </a:r>
          </a:p>
          <a:p>
            <a:pPr marL="742950" lvl="1" indent="-285750">
              <a:defRPr/>
            </a:pPr>
            <a:r>
              <a:rPr lang="en-US" sz="1600" dirty="0"/>
              <a:t>Gazebos! </a:t>
            </a:r>
          </a:p>
          <a:p>
            <a:pPr marL="742950" lvl="1" indent="-285750">
              <a:defRPr/>
            </a:pPr>
            <a:r>
              <a:rPr lang="en-US" sz="1600" dirty="0"/>
              <a:t>Battlefield Tour Grants</a:t>
            </a:r>
          </a:p>
          <a:p>
            <a:pPr marL="742950" lvl="1" indent="-285750">
              <a:defRPr/>
            </a:pPr>
            <a:r>
              <a:rPr lang="en-US" sz="1600" dirty="0" err="1"/>
              <a:t>Espirit</a:t>
            </a:r>
            <a:r>
              <a:rPr lang="en-US" sz="1600" dirty="0"/>
              <a:t> de Corps activities in Units</a:t>
            </a:r>
          </a:p>
          <a:p>
            <a:pPr marL="742950" lvl="1" indent="-285750">
              <a:defRPr/>
            </a:pPr>
            <a:r>
              <a:rPr lang="en-US" sz="1600" dirty="0"/>
              <a:t>Sports Kits </a:t>
            </a:r>
          </a:p>
          <a:p>
            <a:pPr marL="742950" lvl="1" indent="-285750">
              <a:defRPr/>
            </a:pPr>
            <a:r>
              <a:rPr lang="en-US" sz="1600" dirty="0"/>
              <a:t>Unit Awards (</a:t>
            </a:r>
            <a:r>
              <a:rPr lang="en-US" sz="1600" dirty="0" err="1"/>
              <a:t>Defence</a:t>
            </a:r>
            <a:r>
              <a:rPr lang="en-US" sz="1600" dirty="0"/>
              <a:t> Diving School)</a:t>
            </a:r>
          </a:p>
          <a:p>
            <a:pPr marL="742950" lvl="1" indent="-285750">
              <a:defRPr/>
            </a:pPr>
            <a:r>
              <a:rPr lang="en-US" sz="1600" dirty="0"/>
              <a:t>Transport costs for branch events</a:t>
            </a:r>
          </a:p>
          <a:p>
            <a:pPr marL="742950" lvl="1" indent="-285750">
              <a:defRPr/>
            </a:pPr>
            <a:r>
              <a:rPr lang="en-US" sz="1600" dirty="0"/>
              <a:t>Open Days (24 </a:t>
            </a:r>
            <a:r>
              <a:rPr lang="en-US" sz="1600" dirty="0" err="1"/>
              <a:t>Cdo</a:t>
            </a:r>
            <a:r>
              <a:rPr lang="en-US" sz="1600" dirty="0"/>
              <a:t> </a:t>
            </a:r>
            <a:r>
              <a:rPr lang="en-US" sz="1600" dirty="0" err="1"/>
              <a:t>Engr</a:t>
            </a:r>
            <a:r>
              <a:rPr lang="en-US" sz="1600" dirty="0"/>
              <a:t> Regt &amp; 23 Para </a:t>
            </a:r>
            <a:r>
              <a:rPr lang="en-US" sz="1600" dirty="0" err="1"/>
              <a:t>Engr</a:t>
            </a:r>
            <a:r>
              <a:rPr lang="en-US" sz="1600" dirty="0"/>
              <a:t> Regt)</a:t>
            </a:r>
          </a:p>
          <a:p>
            <a:pPr marL="742950" lvl="1" indent="-285750">
              <a:defRPr/>
            </a:pPr>
            <a:endParaRPr lang="en-US" sz="600" b="1" dirty="0"/>
          </a:p>
          <a:p>
            <a:r>
              <a:rPr lang="en-GB" sz="2000" dirty="0"/>
              <a:t> </a:t>
            </a:r>
            <a:r>
              <a:rPr lang="en-GB" sz="2000" b="1" dirty="0"/>
              <a:t>The REA supported more than 45 expeditions in 2022 (for Regular and Reserve soldiers):</a:t>
            </a:r>
            <a:r>
              <a:rPr lang="en-GB" sz="2000" dirty="0"/>
              <a:t> </a:t>
            </a:r>
          </a:p>
          <a:p>
            <a:pPr lvl="1"/>
            <a:r>
              <a:rPr lang="en-GB" sz="1600" dirty="0"/>
              <a:t>Ultra-distance running</a:t>
            </a:r>
          </a:p>
          <a:p>
            <a:pPr lvl="1"/>
            <a:r>
              <a:rPr lang="en-GB" sz="1600" dirty="0"/>
              <a:t>Skiing, Parachuting</a:t>
            </a:r>
          </a:p>
          <a:p>
            <a:pPr lvl="1"/>
            <a:r>
              <a:rPr lang="en-GB" sz="1600" dirty="0"/>
              <a:t>Orienteering </a:t>
            </a:r>
          </a:p>
          <a:p>
            <a:pPr lvl="1"/>
            <a:r>
              <a:rPr lang="en-GB" sz="1600" dirty="0"/>
              <a:t>Cycling</a:t>
            </a:r>
          </a:p>
          <a:p>
            <a:pPr lvl="1"/>
            <a:r>
              <a:rPr lang="en-GB" sz="1600" dirty="0"/>
              <a:t>Caving </a:t>
            </a:r>
          </a:p>
          <a:p>
            <a:pPr lvl="1"/>
            <a:r>
              <a:rPr lang="en-GB" sz="1600" dirty="0"/>
              <a:t>Climbing </a:t>
            </a:r>
          </a:p>
          <a:p>
            <a:pPr lvl="1"/>
            <a:r>
              <a:rPr lang="en-GB" sz="1600" dirty="0"/>
              <a:t>Sailing,</a:t>
            </a:r>
          </a:p>
          <a:p>
            <a:pPr lvl="1"/>
            <a:r>
              <a:rPr lang="en-GB" sz="1600" dirty="0"/>
              <a:t>Trekking.</a:t>
            </a:r>
          </a:p>
          <a:p>
            <a:pPr marL="342900" lvl="1" indent="-342900">
              <a:tabLst>
                <a:tab pos="355600" algn="l"/>
              </a:tabLst>
              <a:defRPr/>
            </a:pPr>
            <a:endParaRPr lang="en-US" sz="2400" b="1"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2600" y="0"/>
            <a:ext cx="2819400" cy="1954784"/>
          </a:xfrm>
          <a:prstGeom prst="rect">
            <a:avLst/>
          </a:prstGeom>
        </p:spPr>
      </p:pic>
    </p:spTree>
    <p:extLst>
      <p:ext uri="{BB962C8B-B14F-4D97-AF65-F5344CB8AC3E}">
        <p14:creationId xmlns:p14="http://schemas.microsoft.com/office/powerpoint/2010/main" val="343789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3" name="Slide Number Placeholder 2"/>
          <p:cNvSpPr>
            <a:spLocks noGrp="1"/>
          </p:cNvSpPr>
          <p:nvPr>
            <p:ph type="sldNum" sz="quarter" idx="18"/>
          </p:nvPr>
        </p:nvSpPr>
        <p:spPr/>
        <p:txBody>
          <a:bodyPr/>
          <a:lstStyle/>
          <a:p>
            <a:fld id="{8699F50C-BE38-4BD0-BA84-9B090E1F2B9B}" type="slidenum">
              <a:rPr lang="en-US" noProof="0" smtClean="0"/>
              <a:t>19</a:t>
            </a:fld>
            <a:endParaRPr lang="en-US" noProof="0" dirty="0"/>
          </a:p>
        </p:txBody>
      </p:sp>
      <p:sp>
        <p:nvSpPr>
          <p:cNvPr id="4" name="Rounded Rectangle 3"/>
          <p:cNvSpPr/>
          <p:nvPr/>
        </p:nvSpPr>
        <p:spPr>
          <a:xfrm>
            <a:off x="2870200" y="2006600"/>
            <a:ext cx="6502400" cy="2692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imes New Roman" panose="02020603050405020304" pitchFamily="18" charset="0"/>
              </a:rPr>
              <a:t>ITEM </a:t>
            </a:r>
            <a:r>
              <a:rPr lang="en-US" sz="2800" b="1" dirty="0" smtClean="0">
                <a:latin typeface="Arial" panose="020B0604020202020204" pitchFamily="34" charset="0"/>
                <a:ea typeface="Times New Roman" panose="02020603050405020304" pitchFamily="18" charset="0"/>
              </a:rPr>
              <a:t>#8</a:t>
            </a:r>
            <a:endParaRPr lang="en-US" sz="2800" b="1" dirty="0">
              <a:latin typeface="Arial" panose="020B0604020202020204" pitchFamily="34" charset="0"/>
              <a:ea typeface="Times New Roman" panose="02020603050405020304" pitchFamily="18" charset="0"/>
            </a:endParaRPr>
          </a:p>
          <a:p>
            <a:pPr algn="ctr"/>
            <a:r>
              <a:rPr lang="en-US" sz="2800" b="1" dirty="0" smtClean="0">
                <a:latin typeface="Arial" panose="020B0604020202020204" pitchFamily="34" charset="0"/>
                <a:ea typeface="Times New Roman" panose="02020603050405020304" pitchFamily="18" charset="0"/>
              </a:rPr>
              <a:t>BENEVOLENCE REPORT</a:t>
            </a:r>
            <a:endParaRPr lang="en-US" sz="2800" b="1" dirty="0">
              <a:latin typeface="Arial" panose="020B0604020202020204" pitchFamily="34" charset="0"/>
              <a:ea typeface="Times New Roman" panose="02020603050405020304" pitchFamily="18" charset="0"/>
            </a:endParaRPr>
          </a:p>
          <a:p>
            <a:pPr algn="ctr"/>
            <a:endParaRPr lang="en-US" sz="2800" b="1" dirty="0" smtClean="0">
              <a:latin typeface="Arial" panose="020B0604020202020204" pitchFamily="34" charset="0"/>
              <a:ea typeface="Times New Roman" panose="02020603050405020304" pitchFamily="18" charset="0"/>
            </a:endParaRPr>
          </a:p>
          <a:p>
            <a:pPr algn="ctr"/>
            <a:endParaRPr lang="en-US" sz="28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5274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3" name="Slide Number Placeholder 2"/>
          <p:cNvSpPr>
            <a:spLocks noGrp="1"/>
          </p:cNvSpPr>
          <p:nvPr>
            <p:ph type="sldNum" sz="quarter" idx="18"/>
          </p:nvPr>
        </p:nvSpPr>
        <p:spPr/>
        <p:txBody>
          <a:bodyPr/>
          <a:lstStyle/>
          <a:p>
            <a:fld id="{8699F50C-BE38-4BD0-BA84-9B090E1F2B9B}" type="slidenum">
              <a:rPr lang="en-US" noProof="0" smtClean="0"/>
              <a:t>2</a:t>
            </a:fld>
            <a:endParaRPr lang="en-US" noProof="0" dirty="0"/>
          </a:p>
        </p:txBody>
      </p:sp>
      <p:sp>
        <p:nvSpPr>
          <p:cNvPr id="11" name="Rounded Rectangle 10"/>
          <p:cNvSpPr/>
          <p:nvPr/>
        </p:nvSpPr>
        <p:spPr>
          <a:xfrm>
            <a:off x="0" y="0"/>
            <a:ext cx="2309091" cy="692727"/>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AGENDA</a:t>
            </a:r>
            <a:endParaRPr lang="en-GB" dirty="0">
              <a:latin typeface="Arial Black" panose="020B0A04020102020204" pitchFamily="34" charset="0"/>
            </a:endParaRPr>
          </a:p>
        </p:txBody>
      </p:sp>
      <p:sp>
        <p:nvSpPr>
          <p:cNvPr id="4" name="Rectangle 1">
            <a:extLst>
              <a:ext uri="{FF2B5EF4-FFF2-40B4-BE49-F238E27FC236}">
                <a16:creationId xmlns:a16="http://schemas.microsoft.com/office/drawing/2014/main" id="{C2522875-0417-16B4-29D7-E86953DA3EF7}"/>
              </a:ext>
            </a:extLst>
          </p:cNvPr>
          <p:cNvSpPr>
            <a:spLocks noChangeArrowheads="1"/>
          </p:cNvSpPr>
          <p:nvPr/>
        </p:nvSpPr>
        <p:spPr bwMode="auto">
          <a:xfrm>
            <a:off x="0" y="-138499"/>
            <a:ext cx="63553"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2856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a:extLst>
              <a:ext uri="{FF2B5EF4-FFF2-40B4-BE49-F238E27FC236}">
                <a16:creationId xmlns:a16="http://schemas.microsoft.com/office/drawing/2014/main" id="{744928AC-A01C-5D24-0919-C0D8C2BEB23B}"/>
              </a:ext>
            </a:extLst>
          </p:cNvPr>
          <p:cNvSpPr>
            <a:spLocks noChangeAspect="1" noChangeArrowheads="1"/>
          </p:cNvSpPr>
          <p:nvPr/>
        </p:nvSpPr>
        <p:spPr bwMode="auto">
          <a:xfrm>
            <a:off x="130175" y="-2149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a:extLst>
              <a:ext uri="{FF2B5EF4-FFF2-40B4-BE49-F238E27FC236}">
                <a16:creationId xmlns:a16="http://schemas.microsoft.com/office/drawing/2014/main" id="{F3FB4FF1-C2A2-EAA5-4C17-1C691A8DAFF0}"/>
              </a:ext>
            </a:extLst>
          </p:cNvPr>
          <p:cNvSpPr txBox="1"/>
          <p:nvPr/>
        </p:nvSpPr>
        <p:spPr>
          <a:xfrm>
            <a:off x="1078030" y="893049"/>
            <a:ext cx="9000601" cy="5755422"/>
          </a:xfrm>
          <a:prstGeom prst="rect">
            <a:avLst/>
          </a:prstGeom>
          <a:noFill/>
        </p:spPr>
        <p:txBody>
          <a:bodyPr wrap="square">
            <a:spAutoFit/>
          </a:bodyPr>
          <a:lstStyle/>
          <a:p>
            <a:pPr algn="l"/>
            <a:r>
              <a:rPr lang="en-GB" sz="1600" b="1" i="0" u="none" strike="noStrike" baseline="0" dirty="0">
                <a:solidFill>
                  <a:srgbClr val="0E2140"/>
                </a:solidFill>
                <a:latin typeface="+mj-lt"/>
              </a:rPr>
              <a:t>1 Presidents Introduction</a:t>
            </a:r>
            <a:endParaRPr lang="en-GB" sz="1600" b="1" i="0" u="none" strike="noStrike" baseline="0" dirty="0">
              <a:solidFill>
                <a:srgbClr val="3B506C"/>
              </a:solidFill>
              <a:latin typeface="+mj-lt"/>
            </a:endParaRPr>
          </a:p>
          <a:p>
            <a:pPr algn="l"/>
            <a:endParaRPr lang="en-GB" sz="1600" b="1" i="0" u="none" strike="noStrike" baseline="0" dirty="0">
              <a:solidFill>
                <a:srgbClr val="3B506C"/>
              </a:solidFill>
              <a:latin typeface="+mj-lt"/>
            </a:endParaRPr>
          </a:p>
          <a:p>
            <a:pPr algn="l"/>
            <a:r>
              <a:rPr lang="en-US" sz="1600" b="1" i="0" u="none" strike="noStrike" baseline="0" dirty="0">
                <a:solidFill>
                  <a:srgbClr val="0E2140"/>
                </a:solidFill>
                <a:latin typeface="+mj-lt"/>
              </a:rPr>
              <a:t>2. To confirm the Minutes of the 54rd </a:t>
            </a:r>
            <a:r>
              <a:rPr lang="en-US" sz="1600" b="1" i="0" u="none" strike="noStrike" baseline="0" dirty="0" smtClean="0">
                <a:solidFill>
                  <a:srgbClr val="0E2140"/>
                </a:solidFill>
                <a:latin typeface="+mj-lt"/>
              </a:rPr>
              <a:t>Annual General </a:t>
            </a:r>
            <a:r>
              <a:rPr lang="en-US" sz="1600" b="1" i="0" u="none" strike="noStrike" baseline="0" dirty="0">
                <a:solidFill>
                  <a:srgbClr val="0E2140"/>
                </a:solidFill>
                <a:latin typeface="+mj-lt"/>
              </a:rPr>
              <a:t>Meeting held on Saturday </a:t>
            </a:r>
            <a:r>
              <a:rPr lang="en-US" sz="1600" b="1" i="0" u="none" strike="noStrike" baseline="0" dirty="0" smtClean="0">
                <a:solidFill>
                  <a:srgbClr val="0E2140"/>
                </a:solidFill>
                <a:latin typeface="+mj-lt"/>
              </a:rPr>
              <a:t>8</a:t>
            </a:r>
            <a:r>
              <a:rPr lang="en-US" sz="1600" b="1" i="0" u="none" strike="noStrike" baseline="30000" dirty="0" smtClean="0">
                <a:solidFill>
                  <a:srgbClr val="0E2140"/>
                </a:solidFill>
                <a:latin typeface="+mj-lt"/>
              </a:rPr>
              <a:t>th</a:t>
            </a:r>
            <a:r>
              <a:rPr lang="en-US" sz="1600" b="1" i="0" u="none" strike="noStrike" baseline="0" dirty="0" smtClean="0">
                <a:solidFill>
                  <a:srgbClr val="0E2140"/>
                </a:solidFill>
                <a:latin typeface="+mj-lt"/>
              </a:rPr>
              <a:t> </a:t>
            </a:r>
            <a:r>
              <a:rPr lang="en-GB" sz="1600" b="1" i="0" u="none" strike="noStrike" baseline="0" dirty="0" smtClean="0">
                <a:solidFill>
                  <a:srgbClr val="0E2140"/>
                </a:solidFill>
                <a:latin typeface="+mj-lt"/>
              </a:rPr>
              <a:t>October </a:t>
            </a:r>
            <a:r>
              <a:rPr lang="en-GB" sz="1600" b="1" i="0" u="none" strike="noStrike" baseline="0" dirty="0">
                <a:solidFill>
                  <a:srgbClr val="0E2140"/>
                </a:solidFill>
                <a:latin typeface="+mj-lt"/>
              </a:rPr>
              <a:t>2022</a:t>
            </a:r>
          </a:p>
          <a:p>
            <a:pPr algn="l"/>
            <a:endParaRPr lang="en-GB" sz="1600" b="1" i="0" u="none" strike="noStrike" baseline="0" dirty="0">
              <a:solidFill>
                <a:srgbClr val="0E2140"/>
              </a:solidFill>
              <a:latin typeface="+mj-lt"/>
            </a:endParaRPr>
          </a:p>
          <a:p>
            <a:pPr algn="l"/>
            <a:r>
              <a:rPr lang="en-US" sz="1600" b="1" i="0" u="none" strike="noStrike" baseline="0" dirty="0">
                <a:solidFill>
                  <a:srgbClr val="0E2140"/>
                </a:solidFill>
                <a:latin typeface="+mj-lt"/>
              </a:rPr>
              <a:t>3. Matters arising from the Minutes of </a:t>
            </a:r>
            <a:r>
              <a:rPr lang="en-US" sz="1600" b="1" i="0" u="none" strike="noStrike" baseline="0" dirty="0" smtClean="0">
                <a:solidFill>
                  <a:srgbClr val="0E2140"/>
                </a:solidFill>
                <a:latin typeface="+mj-lt"/>
              </a:rPr>
              <a:t>the </a:t>
            </a:r>
            <a:r>
              <a:rPr lang="en-GB" sz="1600" b="1" i="0" u="none" strike="noStrike" baseline="0" dirty="0" smtClean="0">
                <a:solidFill>
                  <a:srgbClr val="0E2140"/>
                </a:solidFill>
                <a:latin typeface="+mj-lt"/>
              </a:rPr>
              <a:t>54th </a:t>
            </a:r>
            <a:r>
              <a:rPr lang="en-GB" sz="1600" b="1" i="0" u="none" strike="noStrike" baseline="0" dirty="0">
                <a:solidFill>
                  <a:srgbClr val="0E2140"/>
                </a:solidFill>
                <a:latin typeface="+mj-lt"/>
              </a:rPr>
              <a:t>Annual General Meeting</a:t>
            </a:r>
          </a:p>
          <a:p>
            <a:pPr algn="l"/>
            <a:endParaRPr lang="en-GB" sz="1600" b="1" i="0" u="none" strike="noStrike" baseline="0" dirty="0">
              <a:solidFill>
                <a:srgbClr val="0E2140"/>
              </a:solidFill>
              <a:latin typeface="+mj-lt"/>
            </a:endParaRPr>
          </a:p>
          <a:p>
            <a:pPr algn="l"/>
            <a:r>
              <a:rPr lang="en-US" sz="1600" b="1" i="0" u="none" strike="noStrike" baseline="0" dirty="0">
                <a:solidFill>
                  <a:srgbClr val="0E2140"/>
                </a:solidFill>
                <a:latin typeface="+mj-lt"/>
              </a:rPr>
              <a:t>4. To receive the Annual Report and </a:t>
            </a:r>
            <a:r>
              <a:rPr lang="en-US" sz="1600" b="1" i="0" u="none" strike="noStrike" baseline="0" dirty="0" smtClean="0">
                <a:solidFill>
                  <a:srgbClr val="0E2140"/>
                </a:solidFill>
                <a:latin typeface="+mj-lt"/>
              </a:rPr>
              <a:t>Financial Statements </a:t>
            </a:r>
            <a:r>
              <a:rPr lang="en-US" sz="1600" b="1" i="0" u="none" strike="noStrike" baseline="0" dirty="0">
                <a:solidFill>
                  <a:srgbClr val="0E2140"/>
                </a:solidFill>
                <a:latin typeface="+mj-lt"/>
              </a:rPr>
              <a:t>for the REA for the period </a:t>
            </a:r>
            <a:r>
              <a:rPr lang="en-US" sz="1600" b="1" i="0" u="none" strike="noStrike" baseline="0" dirty="0" smtClean="0">
                <a:solidFill>
                  <a:srgbClr val="0E2140"/>
                </a:solidFill>
                <a:latin typeface="+mj-lt"/>
              </a:rPr>
              <a:t>1 January </a:t>
            </a:r>
            <a:r>
              <a:rPr lang="en-US" sz="1600" b="1" i="0" u="none" strike="noStrike" baseline="0" dirty="0">
                <a:solidFill>
                  <a:srgbClr val="0E2140"/>
                </a:solidFill>
                <a:latin typeface="+mj-lt"/>
              </a:rPr>
              <a:t>to 31 December 2022</a:t>
            </a:r>
          </a:p>
          <a:p>
            <a:pPr algn="l"/>
            <a:endParaRPr lang="en-US" sz="1600" b="1" i="0" u="none" strike="noStrike" baseline="0" dirty="0">
              <a:solidFill>
                <a:srgbClr val="0E2140"/>
              </a:solidFill>
              <a:latin typeface="+mj-lt"/>
            </a:endParaRPr>
          </a:p>
          <a:p>
            <a:pPr marL="228600" indent="-228600" algn="l">
              <a:buAutoNum type="alphaLcPeriod"/>
            </a:pPr>
            <a:r>
              <a:rPr lang="en-US" sz="1600" b="1" i="0" u="none" strike="noStrike" baseline="0" dirty="0">
                <a:solidFill>
                  <a:srgbClr val="0E2140"/>
                </a:solidFill>
                <a:latin typeface="+mj-lt"/>
              </a:rPr>
              <a:t>Honorary Treasurers report </a:t>
            </a:r>
          </a:p>
          <a:p>
            <a:pPr marL="228600" indent="-228600" algn="l">
              <a:buAutoNum type="alphaLcPeriod"/>
            </a:pPr>
            <a:endParaRPr lang="en-US" sz="1600" b="1" i="0" u="none" strike="noStrike" baseline="0" dirty="0">
              <a:solidFill>
                <a:srgbClr val="3B506C"/>
              </a:solidFill>
              <a:latin typeface="+mj-lt"/>
            </a:endParaRPr>
          </a:p>
          <a:p>
            <a:pPr algn="l"/>
            <a:r>
              <a:rPr lang="en-US" sz="1600" b="1" i="0" u="none" strike="noStrike" baseline="0" dirty="0">
                <a:solidFill>
                  <a:srgbClr val="0E2140"/>
                </a:solidFill>
                <a:latin typeface="+mj-lt"/>
              </a:rPr>
              <a:t>5. To note the appointment of </a:t>
            </a:r>
            <a:r>
              <a:rPr lang="en-US" sz="1600" b="1" i="0" u="none" strike="noStrike" baseline="0" dirty="0" err="1">
                <a:solidFill>
                  <a:srgbClr val="0E2140"/>
                </a:solidFill>
                <a:latin typeface="+mj-lt"/>
              </a:rPr>
              <a:t>Kreston</a:t>
            </a:r>
            <a:r>
              <a:rPr lang="en-US" sz="1600" b="1" i="0" u="none" strike="noStrike" baseline="0" dirty="0">
                <a:solidFill>
                  <a:srgbClr val="0E2140"/>
                </a:solidFill>
                <a:latin typeface="+mj-lt"/>
              </a:rPr>
              <a:t> </a:t>
            </a:r>
            <a:r>
              <a:rPr lang="en-US" sz="1600" b="1" i="0" u="none" strike="noStrike" baseline="0" dirty="0" smtClean="0">
                <a:solidFill>
                  <a:srgbClr val="0E2140"/>
                </a:solidFill>
                <a:latin typeface="+mj-lt"/>
              </a:rPr>
              <a:t>Reeves LLP </a:t>
            </a:r>
            <a:r>
              <a:rPr lang="en-US" sz="1600" b="1" i="0" u="none" strike="noStrike" baseline="0" dirty="0">
                <a:solidFill>
                  <a:srgbClr val="0E2140"/>
                </a:solidFill>
                <a:latin typeface="+mj-lt"/>
              </a:rPr>
              <a:t>(formerly Reeves LLP), as the Auditors</a:t>
            </a:r>
          </a:p>
          <a:p>
            <a:pPr algn="l"/>
            <a:r>
              <a:rPr lang="en-GB" sz="1600" b="1" i="0" u="none" strike="noStrike" baseline="0" dirty="0">
                <a:solidFill>
                  <a:srgbClr val="0E2140"/>
                </a:solidFill>
                <a:latin typeface="+mj-lt"/>
              </a:rPr>
              <a:t>of the Association</a:t>
            </a:r>
          </a:p>
          <a:p>
            <a:pPr algn="l"/>
            <a:endParaRPr lang="en-GB" sz="1600" b="1" i="0" u="none" strike="noStrike" baseline="0" dirty="0">
              <a:solidFill>
                <a:srgbClr val="0E2140"/>
              </a:solidFill>
              <a:latin typeface="+mj-lt"/>
            </a:endParaRPr>
          </a:p>
          <a:p>
            <a:pPr algn="l"/>
            <a:r>
              <a:rPr lang="en-US" sz="1600" b="1" i="0" u="none" strike="noStrike" baseline="0" dirty="0">
                <a:solidFill>
                  <a:srgbClr val="0E2140"/>
                </a:solidFill>
                <a:latin typeface="+mj-lt"/>
              </a:rPr>
              <a:t>6. Appointment of Honorary Treasurer</a:t>
            </a:r>
          </a:p>
          <a:p>
            <a:pPr algn="l"/>
            <a:endParaRPr lang="en-US" sz="1600" b="1" i="0" u="none" strike="noStrike" baseline="0" dirty="0">
              <a:solidFill>
                <a:srgbClr val="0E2140"/>
              </a:solidFill>
              <a:latin typeface="+mj-lt"/>
            </a:endParaRPr>
          </a:p>
          <a:p>
            <a:r>
              <a:rPr lang="en-GB" sz="1600" b="1" dirty="0">
                <a:solidFill>
                  <a:srgbClr val="0E2140"/>
                </a:solidFill>
              </a:rPr>
              <a:t>7. REA Update</a:t>
            </a:r>
          </a:p>
          <a:p>
            <a:pPr algn="l"/>
            <a:endParaRPr lang="en-GB" sz="1600" b="1" dirty="0" smtClean="0">
              <a:solidFill>
                <a:srgbClr val="0E2140"/>
              </a:solidFill>
              <a:latin typeface="+mj-lt"/>
            </a:endParaRPr>
          </a:p>
          <a:p>
            <a:pPr algn="l"/>
            <a:r>
              <a:rPr lang="en-GB" sz="1600" b="1" dirty="0" smtClean="0">
                <a:solidFill>
                  <a:srgbClr val="0E2140"/>
                </a:solidFill>
                <a:latin typeface="+mj-lt"/>
              </a:rPr>
              <a:t>8</a:t>
            </a:r>
            <a:r>
              <a:rPr lang="en-GB" sz="1600" b="1" i="0" u="none" strike="noStrike" baseline="0" dirty="0" smtClean="0">
                <a:solidFill>
                  <a:srgbClr val="0E2140"/>
                </a:solidFill>
                <a:latin typeface="+mj-lt"/>
              </a:rPr>
              <a:t>. </a:t>
            </a:r>
            <a:r>
              <a:rPr lang="en-GB" sz="1600" b="1" i="0" u="none" strike="noStrike" baseline="0" dirty="0">
                <a:solidFill>
                  <a:srgbClr val="0E2140"/>
                </a:solidFill>
                <a:latin typeface="+mj-lt"/>
              </a:rPr>
              <a:t>Benevolence Report</a:t>
            </a:r>
          </a:p>
          <a:p>
            <a:pPr algn="l"/>
            <a:endParaRPr lang="en-US" sz="1600" b="1" i="0" u="none" strike="noStrike" baseline="0" dirty="0" smtClean="0">
              <a:solidFill>
                <a:srgbClr val="0E2140"/>
              </a:solidFill>
              <a:latin typeface="+mj-lt"/>
            </a:endParaRPr>
          </a:p>
          <a:p>
            <a:pPr algn="l"/>
            <a:r>
              <a:rPr lang="en-US" sz="1600" b="1" dirty="0" smtClean="0">
                <a:solidFill>
                  <a:srgbClr val="0E2140"/>
                </a:solidFill>
                <a:latin typeface="+mj-lt"/>
              </a:rPr>
              <a:t>9. AOB</a:t>
            </a:r>
            <a:endParaRPr lang="en-GB" sz="1600" b="1" i="0" u="none" strike="noStrike" baseline="0" dirty="0" smtClean="0">
              <a:solidFill>
                <a:srgbClr val="0E2140"/>
              </a:solidFill>
              <a:latin typeface="+mj-lt"/>
            </a:endParaRPr>
          </a:p>
          <a:p>
            <a:pPr algn="l"/>
            <a:endParaRPr lang="en-GB" sz="1600" b="1" i="0" u="none" strike="noStrike" baseline="0" dirty="0">
              <a:solidFill>
                <a:srgbClr val="0E2140"/>
              </a:solidFill>
            </a:endParaRPr>
          </a:p>
          <a:p>
            <a:pPr algn="l"/>
            <a:r>
              <a:rPr lang="en-GB" sz="1600" b="1" dirty="0">
                <a:solidFill>
                  <a:srgbClr val="3B506C"/>
                </a:solidFill>
              </a:rPr>
              <a:t>9. Date of Next Meet</a:t>
            </a:r>
            <a:r>
              <a:rPr lang="en-GB" sz="1600" b="1" dirty="0">
                <a:solidFill>
                  <a:srgbClr val="3B506C"/>
                </a:solidFill>
                <a:latin typeface="Sohne-Buch"/>
              </a:rPr>
              <a:t>ing</a:t>
            </a:r>
          </a:p>
        </p:txBody>
      </p:sp>
    </p:spTree>
    <p:extLst>
      <p:ext uri="{BB962C8B-B14F-4D97-AF65-F5344CB8AC3E}">
        <p14:creationId xmlns:p14="http://schemas.microsoft.com/office/powerpoint/2010/main" val="2848238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11" name="Rounded Rectangle 10"/>
          <p:cNvSpPr/>
          <p:nvPr/>
        </p:nvSpPr>
        <p:spPr>
          <a:xfrm>
            <a:off x="0" y="0"/>
            <a:ext cx="2324100" cy="692727"/>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Benevolence</a:t>
            </a:r>
            <a:endParaRPr lang="en-GB" dirty="0">
              <a:latin typeface="Arial Black" panose="020B0A04020102020204" pitchFamily="34" charset="0"/>
            </a:endParaRPr>
          </a:p>
        </p:txBody>
      </p:sp>
      <p:sp>
        <p:nvSpPr>
          <p:cNvPr id="12" name="Content Placeholder 6">
            <a:extLst>
              <a:ext uri="{FF2B5EF4-FFF2-40B4-BE49-F238E27FC236}">
                <a16:creationId xmlns:a16="http://schemas.microsoft.com/office/drawing/2014/main" id="{2482DBEC-EE72-4155-ACC5-87E80C5606A9}"/>
              </a:ext>
            </a:extLst>
          </p:cNvPr>
          <p:cNvSpPr txBox="1">
            <a:spLocks/>
          </p:cNvSpPr>
          <p:nvPr/>
        </p:nvSpPr>
        <p:spPr>
          <a:xfrm>
            <a:off x="182880" y="1022199"/>
            <a:ext cx="7690585" cy="5699276"/>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tabLst>
                <a:tab pos="355600" algn="l"/>
              </a:tabLst>
              <a:defRPr/>
            </a:pPr>
            <a:endParaRPr lang="en-US" sz="2400" b="1" dirty="0"/>
          </a:p>
        </p:txBody>
      </p:sp>
      <p:sp>
        <p:nvSpPr>
          <p:cNvPr id="8" name="Content Placeholder 6">
            <a:extLst>
              <a:ext uri="{FF2B5EF4-FFF2-40B4-BE49-F238E27FC236}">
                <a16:creationId xmlns:a16="http://schemas.microsoft.com/office/drawing/2014/main" id="{2482DBEC-EE72-4155-ACC5-87E80C5606A9}"/>
              </a:ext>
            </a:extLst>
          </p:cNvPr>
          <p:cNvSpPr txBox="1">
            <a:spLocks/>
          </p:cNvSpPr>
          <p:nvPr/>
        </p:nvSpPr>
        <p:spPr>
          <a:xfrm>
            <a:off x="182880" y="1233488"/>
            <a:ext cx="8653112" cy="5699276"/>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latin typeface="+mj-lt"/>
                <a:cs typeface="Arial" panose="020B0604020202020204" pitchFamily="34" charset="0"/>
              </a:rPr>
              <a:t>Benevolence Support – Available to Serving soldiers, dependent families, Veterans and dependents to overcome financial hardship  The Benevolence Handbook explains this in detail through eligibility to how to apply  – available on the REA</a:t>
            </a:r>
          </a:p>
          <a:p>
            <a:pPr>
              <a:defRPr/>
            </a:pPr>
            <a:endParaRPr lang="en-US" dirty="0">
              <a:latin typeface="+mj-lt"/>
              <a:cs typeface="Arial" panose="020B0604020202020204" pitchFamily="34" charset="0"/>
            </a:endParaRPr>
          </a:p>
          <a:p>
            <a:pPr>
              <a:defRPr/>
            </a:pPr>
            <a:r>
              <a:rPr lang="en-US" dirty="0">
                <a:latin typeface="+mj-lt"/>
                <a:cs typeface="Arial" panose="020B0604020202020204" pitchFamily="34" charset="0"/>
              </a:rPr>
              <a:t>Kitchener Fund – Education funding for the children of Sapper families who are in extreme financial hardship following the death/injury/illness  of a serving/veteran parent.  </a:t>
            </a:r>
          </a:p>
          <a:p>
            <a:pPr>
              <a:defRPr/>
            </a:pPr>
            <a:endParaRPr lang="en-US" dirty="0">
              <a:latin typeface="+mj-lt"/>
              <a:cs typeface="Arial" panose="020B0604020202020204" pitchFamily="34" charset="0"/>
            </a:endParaRPr>
          </a:p>
          <a:p>
            <a:pPr>
              <a:defRPr/>
            </a:pPr>
            <a:r>
              <a:rPr lang="en-US" dirty="0">
                <a:latin typeface="+mj-lt"/>
                <a:cs typeface="Arial" panose="020B0604020202020204" pitchFamily="34" charset="0"/>
              </a:rPr>
              <a:t>Gabriel Fund (REA Career recovery support)  Education funding for veterans/service leavers who have to make a career change following a life changing injury/accident/illness. </a:t>
            </a:r>
          </a:p>
          <a:p>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1" t="16805" r="-429" b="30087"/>
          <a:stretch/>
        </p:blipFill>
        <p:spPr>
          <a:xfrm>
            <a:off x="8835992" y="1233488"/>
            <a:ext cx="3348581" cy="3149600"/>
          </a:xfrm>
          <a:prstGeom prst="rect">
            <a:avLst/>
          </a:prstGeom>
        </p:spPr>
      </p:pic>
    </p:spTree>
    <p:extLst>
      <p:ext uri="{BB962C8B-B14F-4D97-AF65-F5344CB8AC3E}">
        <p14:creationId xmlns:p14="http://schemas.microsoft.com/office/powerpoint/2010/main" val="1973315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11" name="Rounded Rectangle 10"/>
          <p:cNvSpPr/>
          <p:nvPr/>
        </p:nvSpPr>
        <p:spPr>
          <a:xfrm>
            <a:off x="0" y="0"/>
            <a:ext cx="2324100" cy="692727"/>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Benevolence</a:t>
            </a:r>
            <a:endParaRPr lang="en-GB" dirty="0">
              <a:latin typeface="Arial Black" panose="020B0A04020102020204" pitchFamily="34" charset="0"/>
            </a:endParaRPr>
          </a:p>
        </p:txBody>
      </p:sp>
      <p:sp>
        <p:nvSpPr>
          <p:cNvPr id="12" name="Content Placeholder 6">
            <a:extLst>
              <a:ext uri="{FF2B5EF4-FFF2-40B4-BE49-F238E27FC236}">
                <a16:creationId xmlns:a16="http://schemas.microsoft.com/office/drawing/2014/main" id="{2482DBEC-EE72-4155-ACC5-87E80C5606A9}"/>
              </a:ext>
            </a:extLst>
          </p:cNvPr>
          <p:cNvSpPr txBox="1">
            <a:spLocks/>
          </p:cNvSpPr>
          <p:nvPr/>
        </p:nvSpPr>
        <p:spPr>
          <a:xfrm>
            <a:off x="182880" y="1022199"/>
            <a:ext cx="7690585" cy="5699276"/>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tabLst>
                <a:tab pos="355600" algn="l"/>
              </a:tabLst>
              <a:defRPr/>
            </a:pPr>
            <a:endParaRPr lang="en-US" sz="2400" b="1" dirty="0"/>
          </a:p>
        </p:txBody>
      </p:sp>
      <p:graphicFrame>
        <p:nvGraphicFramePr>
          <p:cNvPr id="7" name="Google Shape;3540;p48"/>
          <p:cNvGraphicFramePr/>
          <p:nvPr>
            <p:extLst>
              <p:ext uri="{D42A27DB-BD31-4B8C-83A1-F6EECF244321}">
                <p14:modId xmlns:p14="http://schemas.microsoft.com/office/powerpoint/2010/main" val="1148814536"/>
              </p:ext>
            </p:extLst>
          </p:nvPr>
        </p:nvGraphicFramePr>
        <p:xfrm>
          <a:off x="338530" y="983406"/>
          <a:ext cx="9711891" cy="5251655"/>
        </p:xfrm>
        <a:graphic>
          <a:graphicData uri="http://schemas.openxmlformats.org/drawingml/2006/table">
            <a:tbl>
              <a:tblPr>
                <a:noFill/>
              </a:tblPr>
              <a:tblGrid>
                <a:gridCol w="1866227">
                  <a:extLst>
                    <a:ext uri="{9D8B030D-6E8A-4147-A177-3AD203B41FA5}">
                      <a16:colId xmlns:a16="http://schemas.microsoft.com/office/drawing/2014/main" val="20000"/>
                    </a:ext>
                  </a:extLst>
                </a:gridCol>
                <a:gridCol w="1626098">
                  <a:extLst>
                    <a:ext uri="{9D8B030D-6E8A-4147-A177-3AD203B41FA5}">
                      <a16:colId xmlns:a16="http://schemas.microsoft.com/office/drawing/2014/main" val="20001"/>
                    </a:ext>
                  </a:extLst>
                </a:gridCol>
                <a:gridCol w="1655545">
                  <a:extLst>
                    <a:ext uri="{9D8B030D-6E8A-4147-A177-3AD203B41FA5}">
                      <a16:colId xmlns:a16="http://schemas.microsoft.com/office/drawing/2014/main" val="20002"/>
                    </a:ext>
                  </a:extLst>
                </a:gridCol>
                <a:gridCol w="1293185">
                  <a:extLst>
                    <a:ext uri="{9D8B030D-6E8A-4147-A177-3AD203B41FA5}">
                      <a16:colId xmlns:a16="http://schemas.microsoft.com/office/drawing/2014/main" val="20003"/>
                    </a:ext>
                  </a:extLst>
                </a:gridCol>
                <a:gridCol w="3270836">
                  <a:extLst>
                    <a:ext uri="{9D8B030D-6E8A-4147-A177-3AD203B41FA5}">
                      <a16:colId xmlns:a16="http://schemas.microsoft.com/office/drawing/2014/main" val="3133271315"/>
                    </a:ext>
                  </a:extLst>
                </a:gridCol>
              </a:tblGrid>
              <a:tr h="1341080">
                <a:tc>
                  <a:txBody>
                    <a:bodyPr/>
                    <a:lstStyle/>
                    <a:p>
                      <a:pPr marL="0" lvl="0" indent="0" algn="ctr" rtl="0">
                        <a:spcBef>
                          <a:spcPts val="0"/>
                        </a:spcBef>
                        <a:spcAft>
                          <a:spcPts val="0"/>
                        </a:spcAft>
                        <a:buNone/>
                      </a:pPr>
                      <a:r>
                        <a:rPr lang="en" sz="2300" b="1" dirty="0">
                          <a:solidFill>
                            <a:schemeClr val="bg1"/>
                          </a:solidFill>
                          <a:latin typeface="Poppins"/>
                          <a:ea typeface="Poppins"/>
                          <a:cs typeface="Poppins"/>
                          <a:sym typeface="Poppins"/>
                        </a:rPr>
                        <a:t>MONTH</a:t>
                      </a:r>
                      <a:endParaRPr sz="2300" b="1" dirty="0">
                        <a:solidFill>
                          <a:schemeClr val="bg1"/>
                        </a:solidFill>
                        <a:latin typeface="Poppins"/>
                        <a:ea typeface="Poppins"/>
                        <a:cs typeface="Poppins"/>
                        <a:sym typeface="Poppins"/>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GB" sz="2400" b="1" dirty="0">
                          <a:solidFill>
                            <a:schemeClr val="accent4"/>
                          </a:solidFill>
                          <a:latin typeface="Lato Light"/>
                          <a:ea typeface="Lato Light"/>
                          <a:cs typeface="Lato Light"/>
                          <a:sym typeface="Lato Light"/>
                        </a:rPr>
                        <a:t>Grants</a:t>
                      </a:r>
                    </a:p>
                    <a:p>
                      <a:pPr marL="0" lvl="0" indent="0" algn="ctr" rtl="0">
                        <a:spcBef>
                          <a:spcPts val="0"/>
                        </a:spcBef>
                        <a:spcAft>
                          <a:spcPts val="0"/>
                        </a:spcAft>
                        <a:buNone/>
                      </a:pPr>
                      <a:r>
                        <a:rPr lang="en-GB" sz="2400" b="1" dirty="0">
                          <a:solidFill>
                            <a:schemeClr val="accent4"/>
                          </a:solidFill>
                          <a:latin typeface="Lato Light"/>
                          <a:ea typeface="Lato Light"/>
                          <a:cs typeface="Lato Light"/>
                          <a:sym typeface="Lato Light"/>
                        </a:rPr>
                        <a:t>Accepted</a:t>
                      </a:r>
                      <a:endParaRPr sz="2400" b="1" dirty="0">
                        <a:solidFill>
                          <a:schemeClr val="accent4"/>
                        </a:solidFill>
                        <a:latin typeface="Lato Light"/>
                        <a:ea typeface="Lato Light"/>
                        <a:cs typeface="Lato Light"/>
                        <a:sym typeface="Lato Light"/>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2400" b="1" dirty="0">
                          <a:solidFill>
                            <a:schemeClr val="accent4"/>
                          </a:solidFill>
                          <a:latin typeface="Lato Light"/>
                          <a:ea typeface="Lato Light"/>
                          <a:cs typeface="Lato Light"/>
                          <a:sym typeface="Lato Light"/>
                        </a:rPr>
                        <a:t>Grants</a:t>
                      </a:r>
                    </a:p>
                    <a:p>
                      <a:pPr marL="0" lvl="0" indent="0" algn="ctr" rtl="0">
                        <a:spcBef>
                          <a:spcPts val="0"/>
                        </a:spcBef>
                        <a:spcAft>
                          <a:spcPts val="0"/>
                        </a:spcAft>
                        <a:buNone/>
                      </a:pPr>
                      <a:r>
                        <a:rPr lang="en-GB" sz="2400" b="1" dirty="0">
                          <a:solidFill>
                            <a:schemeClr val="accent4"/>
                          </a:solidFill>
                          <a:latin typeface="Lato Light"/>
                          <a:ea typeface="Lato Light"/>
                          <a:cs typeface="Lato Light"/>
                          <a:sym typeface="Lato Light"/>
                        </a:rPr>
                        <a:t>Declined</a:t>
                      </a:r>
                      <a:endParaRPr sz="2400" b="1" dirty="0">
                        <a:solidFill>
                          <a:schemeClr val="accent4"/>
                        </a:solidFill>
                        <a:latin typeface="Lato Light"/>
                        <a:ea typeface="Lato Light"/>
                        <a:cs typeface="Lato Light"/>
                        <a:sym typeface="Lato Light"/>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2400" b="1" dirty="0">
                          <a:solidFill>
                            <a:schemeClr val="accent4"/>
                          </a:solidFill>
                          <a:latin typeface="Lato Light"/>
                          <a:ea typeface="Lato Light"/>
                          <a:cs typeface="Lato Light"/>
                          <a:sym typeface="Lato Light"/>
                        </a:rPr>
                        <a:t>Net </a:t>
                      </a:r>
                    </a:p>
                    <a:p>
                      <a:pPr marL="0" lvl="0" indent="0" algn="ctr" rtl="0">
                        <a:spcBef>
                          <a:spcPts val="0"/>
                        </a:spcBef>
                        <a:spcAft>
                          <a:spcPts val="0"/>
                        </a:spcAft>
                        <a:buNone/>
                      </a:pPr>
                      <a:r>
                        <a:rPr lang="en-GB" sz="2400" b="1" dirty="0">
                          <a:solidFill>
                            <a:schemeClr val="accent4"/>
                          </a:solidFill>
                          <a:latin typeface="Lato Light"/>
                          <a:ea typeface="Lato Light"/>
                          <a:cs typeface="Lato Light"/>
                          <a:sym typeface="Lato Light"/>
                        </a:rPr>
                        <a:t>Cost</a:t>
                      </a:r>
                      <a:endParaRPr sz="2400" b="1" dirty="0">
                        <a:solidFill>
                          <a:schemeClr val="accent4"/>
                        </a:solidFill>
                        <a:latin typeface="Lato Light"/>
                        <a:ea typeface="Lato Light"/>
                        <a:cs typeface="Lato Light"/>
                        <a:sym typeface="Lato Light"/>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2400" b="1" dirty="0">
                          <a:solidFill>
                            <a:schemeClr val="accent4"/>
                          </a:solidFill>
                          <a:latin typeface="Lato Light"/>
                          <a:ea typeface="Lato Light"/>
                          <a:cs typeface="Lato Light"/>
                          <a:sym typeface="Lato Light"/>
                        </a:rPr>
                        <a:t>Total </a:t>
                      </a:r>
                    </a:p>
                    <a:p>
                      <a:pPr marL="0" lvl="0" indent="0" algn="ctr" rtl="0">
                        <a:spcBef>
                          <a:spcPts val="0"/>
                        </a:spcBef>
                        <a:spcAft>
                          <a:spcPts val="0"/>
                        </a:spcAft>
                        <a:buNone/>
                      </a:pPr>
                      <a:r>
                        <a:rPr lang="en-GB" sz="2400" b="1" dirty="0">
                          <a:solidFill>
                            <a:schemeClr val="accent4"/>
                          </a:solidFill>
                          <a:latin typeface="Lato Light"/>
                          <a:ea typeface="Lato Light"/>
                          <a:cs typeface="Lato Light"/>
                          <a:sym typeface="Lato Light"/>
                        </a:rPr>
                        <a:t>Grants</a:t>
                      </a:r>
                      <a:endParaRPr sz="2400" b="1" dirty="0">
                        <a:solidFill>
                          <a:schemeClr val="accent4"/>
                        </a:solidFill>
                        <a:latin typeface="Lato Light"/>
                        <a:ea typeface="Lato Light"/>
                        <a:cs typeface="Lato Light"/>
                        <a:sym typeface="Lato Light"/>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1341080">
                <a:tc>
                  <a:txBody>
                    <a:bodyPr/>
                    <a:lstStyle/>
                    <a:p>
                      <a:pPr marL="0" lvl="0" indent="0" algn="ctr" rtl="0">
                        <a:spcBef>
                          <a:spcPts val="0"/>
                        </a:spcBef>
                        <a:spcAft>
                          <a:spcPts val="0"/>
                        </a:spcAft>
                        <a:buNone/>
                      </a:pPr>
                      <a:endParaRPr lang="en" sz="2300" b="1" dirty="0">
                        <a:solidFill>
                          <a:schemeClr val="bg1"/>
                        </a:solidFill>
                        <a:latin typeface="Poppins"/>
                        <a:ea typeface="Poppins"/>
                        <a:cs typeface="Poppins"/>
                        <a:sym typeface="Poppins"/>
                      </a:endParaRPr>
                    </a:p>
                    <a:p>
                      <a:pPr marL="0" lvl="0" indent="0" algn="ctr" rtl="0">
                        <a:spcBef>
                          <a:spcPts val="0"/>
                        </a:spcBef>
                        <a:spcAft>
                          <a:spcPts val="0"/>
                        </a:spcAft>
                        <a:buNone/>
                      </a:pPr>
                      <a:r>
                        <a:rPr lang="en-US" sz="2300" b="1" dirty="0">
                          <a:solidFill>
                            <a:schemeClr val="bg1"/>
                          </a:solidFill>
                          <a:latin typeface="Poppins"/>
                          <a:ea typeface="Poppins"/>
                          <a:cs typeface="Poppins"/>
                          <a:sym typeface="Poppins"/>
                        </a:rPr>
                        <a:t>June</a:t>
                      </a:r>
                      <a:endParaRPr sz="2300" b="1" dirty="0">
                        <a:solidFill>
                          <a:schemeClr val="bg1"/>
                        </a:solidFill>
                        <a:latin typeface="Poppins"/>
                        <a:ea typeface="Poppins"/>
                        <a:cs typeface="Poppins"/>
                        <a:sym typeface="Poppins"/>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Clr>
                          <a:schemeClr val="dk1"/>
                        </a:buClr>
                        <a:buSzPts val="1100"/>
                        <a:buFont typeface="Arial"/>
                        <a:buNone/>
                      </a:pPr>
                      <a:endParaRPr lang="en" sz="2400" dirty="0">
                        <a:solidFill>
                          <a:schemeClr val="dk1"/>
                        </a:solidFill>
                        <a:latin typeface="Questrial"/>
                        <a:ea typeface="Questrial"/>
                        <a:cs typeface="Questrial"/>
                        <a:sym typeface="Questrial"/>
                      </a:endParaRPr>
                    </a:p>
                    <a:p>
                      <a:pPr marL="0" lvl="0" indent="0" algn="ctr" rtl="0">
                        <a:spcBef>
                          <a:spcPts val="0"/>
                        </a:spcBef>
                        <a:spcAft>
                          <a:spcPts val="0"/>
                        </a:spcAft>
                        <a:buClr>
                          <a:schemeClr val="dk1"/>
                        </a:buClr>
                        <a:buSzPts val="1100"/>
                        <a:buFont typeface="Arial"/>
                        <a:buNone/>
                      </a:pPr>
                      <a:r>
                        <a:rPr lang="en-US" sz="2400" dirty="0">
                          <a:solidFill>
                            <a:schemeClr val="dk1"/>
                          </a:solidFill>
                          <a:latin typeface="Questrial"/>
                          <a:ea typeface="Questrial"/>
                          <a:cs typeface="Questrial"/>
                          <a:sym typeface="Questrial"/>
                        </a:rPr>
                        <a:t>26</a:t>
                      </a:r>
                      <a:endParaRPr sz="2400" dirty="0">
                        <a:solidFill>
                          <a:schemeClr val="dk1"/>
                        </a:solidFill>
                        <a:latin typeface="Questrial"/>
                        <a:ea typeface="Questrial"/>
                        <a:cs typeface="Questrial"/>
                        <a:sym typeface="Questria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endParaRPr lang="en-GB" sz="2400" dirty="0">
                        <a:solidFill>
                          <a:schemeClr val="dk1"/>
                        </a:solidFill>
                        <a:latin typeface="Questrial"/>
                        <a:ea typeface="Questrial"/>
                        <a:cs typeface="Questrial"/>
                        <a:sym typeface="Questrial"/>
                      </a:endParaRPr>
                    </a:p>
                    <a:p>
                      <a:pPr marL="0" lvl="0" indent="0" algn="ctr" rtl="0">
                        <a:spcBef>
                          <a:spcPts val="0"/>
                        </a:spcBef>
                        <a:spcAft>
                          <a:spcPts val="0"/>
                        </a:spcAft>
                        <a:buClr>
                          <a:schemeClr val="dk1"/>
                        </a:buClr>
                        <a:buSzPts val="1100"/>
                        <a:buFont typeface="Arial"/>
                        <a:buNone/>
                      </a:pPr>
                      <a:r>
                        <a:rPr lang="en-US" sz="2400" dirty="0">
                          <a:solidFill>
                            <a:schemeClr val="dk1"/>
                          </a:solidFill>
                          <a:latin typeface="Questrial"/>
                          <a:ea typeface="Questrial"/>
                          <a:cs typeface="Questrial"/>
                          <a:sym typeface="Questrial"/>
                        </a:rPr>
                        <a:t>9</a:t>
                      </a:r>
                      <a:endParaRPr lang="en-GB" sz="2400" dirty="0">
                        <a:solidFill>
                          <a:schemeClr val="dk1"/>
                        </a:solidFill>
                        <a:latin typeface="Questrial"/>
                        <a:ea typeface="Questrial"/>
                        <a:cs typeface="Questrial"/>
                        <a:sym typeface="Questria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endParaRPr lang="en" sz="2400" dirty="0">
                        <a:solidFill>
                          <a:schemeClr val="dk1"/>
                        </a:solidFill>
                        <a:latin typeface="Questrial"/>
                        <a:ea typeface="Questrial"/>
                        <a:cs typeface="Questrial"/>
                        <a:sym typeface="Questrial"/>
                      </a:endParaRPr>
                    </a:p>
                    <a:p>
                      <a:pPr marL="0" lvl="0" indent="0" algn="ctr" rtl="0">
                        <a:spcBef>
                          <a:spcPts val="0"/>
                        </a:spcBef>
                        <a:spcAft>
                          <a:spcPts val="0"/>
                        </a:spcAft>
                        <a:buClr>
                          <a:schemeClr val="dk1"/>
                        </a:buClr>
                        <a:buSzPts val="1100"/>
                        <a:buFont typeface="Arial"/>
                        <a:buNone/>
                      </a:pPr>
                      <a:r>
                        <a:rPr lang="en" sz="2400" dirty="0">
                          <a:solidFill>
                            <a:schemeClr val="dk1"/>
                          </a:solidFill>
                          <a:latin typeface="Questrial"/>
                          <a:ea typeface="Questrial"/>
                          <a:cs typeface="Questrial"/>
                          <a:sym typeface="Questrial"/>
                        </a:rPr>
                        <a:t>19,788</a:t>
                      </a:r>
                    </a:p>
                  </a:txBody>
                  <a:tcPr marL="121900" marR="121900" marT="121900" marB="121900"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endParaRPr lang="en-US" sz="2400" dirty="0">
                        <a:solidFill>
                          <a:schemeClr val="dk1"/>
                        </a:solidFill>
                        <a:latin typeface="Questrial"/>
                        <a:ea typeface="Questrial"/>
                        <a:cs typeface="Questrial"/>
                        <a:sym typeface="Questrial"/>
                      </a:endParaRPr>
                    </a:p>
                    <a:p>
                      <a:pPr marL="0" lvl="0" indent="0" algn="ctr" rtl="0">
                        <a:spcBef>
                          <a:spcPts val="0"/>
                        </a:spcBef>
                        <a:spcAft>
                          <a:spcPts val="0"/>
                        </a:spcAft>
                        <a:buClr>
                          <a:schemeClr val="dk1"/>
                        </a:buClr>
                        <a:buSzPts val="1100"/>
                        <a:buFont typeface="Arial"/>
                        <a:buNone/>
                      </a:pPr>
                      <a:r>
                        <a:rPr lang="en-US" sz="2400" dirty="0">
                          <a:solidFill>
                            <a:schemeClr val="dk1"/>
                          </a:solidFill>
                          <a:latin typeface="Questrial"/>
                          <a:ea typeface="Questrial"/>
                          <a:cs typeface="Questrial"/>
                          <a:sym typeface="Questrial"/>
                        </a:rPr>
                        <a:t>113, 214.02</a:t>
                      </a:r>
                      <a:endParaRPr lang="en-GB" sz="2400" dirty="0">
                        <a:solidFill>
                          <a:schemeClr val="dk1"/>
                        </a:solidFill>
                        <a:latin typeface="Questrial"/>
                        <a:ea typeface="Questrial"/>
                        <a:cs typeface="Questrial"/>
                        <a:sym typeface="Questria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975320">
                <a:tc>
                  <a:txBody>
                    <a:bodyPr/>
                    <a:lstStyle/>
                    <a:p>
                      <a:pPr marL="0" lvl="0" indent="0" algn="ctr" rtl="0">
                        <a:spcBef>
                          <a:spcPts val="0"/>
                        </a:spcBef>
                        <a:spcAft>
                          <a:spcPts val="0"/>
                        </a:spcAft>
                        <a:buNone/>
                      </a:pPr>
                      <a:r>
                        <a:rPr lang="en" sz="2300" b="1" dirty="0">
                          <a:solidFill>
                            <a:schemeClr val="bg1"/>
                          </a:solidFill>
                          <a:latin typeface="Poppins"/>
                          <a:ea typeface="Poppins"/>
                          <a:cs typeface="Poppins"/>
                          <a:sym typeface="Poppins"/>
                        </a:rPr>
                        <a:t>July</a:t>
                      </a:r>
                      <a:endParaRPr sz="2300" b="1" dirty="0">
                        <a:solidFill>
                          <a:schemeClr val="bg1"/>
                        </a:solidFill>
                        <a:latin typeface="Poppins"/>
                        <a:ea typeface="Poppins"/>
                        <a:cs typeface="Poppins"/>
                        <a:sym typeface="Poppins"/>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Clr>
                          <a:schemeClr val="dk1"/>
                        </a:buClr>
                        <a:buSzPts val="1100"/>
                        <a:buFont typeface="Arial"/>
                        <a:buNone/>
                      </a:pPr>
                      <a:r>
                        <a:rPr lang="en-US" sz="2400" dirty="0">
                          <a:solidFill>
                            <a:schemeClr val="dk1"/>
                          </a:solidFill>
                          <a:latin typeface="Questrial"/>
                          <a:ea typeface="Questrial"/>
                          <a:cs typeface="Questrial"/>
                          <a:sym typeface="Questrial"/>
                        </a:rPr>
                        <a:t>24</a:t>
                      </a:r>
                      <a:endParaRPr sz="2400" dirty="0">
                        <a:solidFill>
                          <a:schemeClr val="dk1"/>
                        </a:solidFill>
                        <a:latin typeface="Questrial"/>
                        <a:ea typeface="Questrial"/>
                        <a:cs typeface="Questrial"/>
                        <a:sym typeface="Questria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dirty="0">
                          <a:solidFill>
                            <a:schemeClr val="dk1"/>
                          </a:solidFill>
                          <a:latin typeface="Questrial"/>
                          <a:ea typeface="Questrial"/>
                          <a:cs typeface="Questrial"/>
                          <a:sym typeface="Questrial"/>
                        </a:rPr>
                        <a:t>9</a:t>
                      </a:r>
                      <a:endParaRPr sz="2400" dirty="0">
                        <a:solidFill>
                          <a:schemeClr val="dk1"/>
                        </a:solidFill>
                        <a:latin typeface="Questrial"/>
                        <a:ea typeface="Questrial"/>
                        <a:cs typeface="Questrial"/>
                        <a:sym typeface="Questria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dirty="0">
                          <a:solidFill>
                            <a:schemeClr val="dk1"/>
                          </a:solidFill>
                          <a:latin typeface="Questrial"/>
                          <a:ea typeface="Questrial"/>
                          <a:cs typeface="Questrial"/>
                          <a:sym typeface="Questrial"/>
                        </a:rPr>
                        <a:t>18,709</a:t>
                      </a:r>
                      <a:endParaRPr sz="2400" dirty="0">
                        <a:solidFill>
                          <a:schemeClr val="dk1"/>
                        </a:solidFill>
                        <a:latin typeface="Questrial"/>
                        <a:ea typeface="Questrial"/>
                        <a:cs typeface="Questrial"/>
                        <a:sym typeface="Questria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dirty="0">
                          <a:solidFill>
                            <a:schemeClr val="dk1"/>
                          </a:solidFill>
                          <a:latin typeface="Questrial"/>
                          <a:ea typeface="Questrial"/>
                          <a:cs typeface="Questrial"/>
                          <a:sym typeface="Questrial"/>
                        </a:rPr>
                        <a:t>131,923.20</a:t>
                      </a:r>
                      <a:endParaRPr sz="2400" dirty="0">
                        <a:solidFill>
                          <a:schemeClr val="dk1"/>
                        </a:solidFill>
                        <a:latin typeface="Questrial"/>
                        <a:ea typeface="Questrial"/>
                        <a:cs typeface="Questrial"/>
                        <a:sym typeface="Questria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975320">
                <a:tc>
                  <a:txBody>
                    <a:bodyPr/>
                    <a:lstStyle/>
                    <a:p>
                      <a:pPr marL="0" lvl="0" indent="0" algn="ctr" rtl="0">
                        <a:spcBef>
                          <a:spcPts val="0"/>
                        </a:spcBef>
                        <a:spcAft>
                          <a:spcPts val="0"/>
                        </a:spcAft>
                        <a:buNone/>
                      </a:pPr>
                      <a:r>
                        <a:rPr lang="en" sz="2300" b="1" dirty="0">
                          <a:solidFill>
                            <a:schemeClr val="bg1"/>
                          </a:solidFill>
                          <a:latin typeface="Poppins"/>
                          <a:ea typeface="Poppins"/>
                          <a:cs typeface="Poppins"/>
                          <a:sym typeface="Poppins"/>
                        </a:rPr>
                        <a:t>August</a:t>
                      </a:r>
                      <a:endParaRPr sz="2300" b="1" dirty="0">
                        <a:solidFill>
                          <a:schemeClr val="bg1"/>
                        </a:solidFill>
                        <a:latin typeface="Poppins"/>
                        <a:ea typeface="Poppins"/>
                        <a:cs typeface="Poppins"/>
                        <a:sym typeface="Poppins"/>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n-US" sz="2400" dirty="0">
                          <a:solidFill>
                            <a:schemeClr val="dk1"/>
                          </a:solidFill>
                          <a:latin typeface="Questrial"/>
                          <a:ea typeface="Questrial"/>
                          <a:cs typeface="Questrial"/>
                          <a:sym typeface="Questrial"/>
                        </a:rPr>
                        <a:t>41</a:t>
                      </a:r>
                      <a:endParaRPr sz="2400" dirty="0">
                        <a:solidFill>
                          <a:schemeClr val="dk1"/>
                        </a:solidFill>
                        <a:latin typeface="Questrial"/>
                        <a:ea typeface="Questrial"/>
                        <a:cs typeface="Questrial"/>
                        <a:sym typeface="Questria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b="0" dirty="0">
                          <a:solidFill>
                            <a:schemeClr val="dk1"/>
                          </a:solidFill>
                          <a:latin typeface="Questrial"/>
                          <a:ea typeface="Questrial"/>
                          <a:cs typeface="Questrial"/>
                          <a:sym typeface="Questrial"/>
                        </a:rPr>
                        <a:t>12</a:t>
                      </a:r>
                      <a:endParaRPr sz="2400" b="0" dirty="0">
                        <a:solidFill>
                          <a:schemeClr val="dk1"/>
                        </a:solidFill>
                        <a:latin typeface="Questrial"/>
                        <a:ea typeface="Questrial"/>
                        <a:cs typeface="Questrial"/>
                        <a:sym typeface="Questria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dk1"/>
                          </a:solidFill>
                          <a:latin typeface="Questrial"/>
                          <a:ea typeface="Questrial"/>
                          <a:cs typeface="Questrial"/>
                          <a:sym typeface="Questrial"/>
                        </a:rPr>
                        <a:t>32,629</a:t>
                      </a:r>
                    </a:p>
                  </a:txBody>
                  <a:tcPr marL="121900" marR="121900" marT="121900" marB="121900"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dirty="0">
                          <a:solidFill>
                            <a:schemeClr val="dk1"/>
                          </a:solidFill>
                          <a:latin typeface="Questrial"/>
                          <a:ea typeface="Questrial"/>
                          <a:cs typeface="Questrial"/>
                          <a:sym typeface="Questrial"/>
                        </a:rPr>
                        <a:t>164,552.20</a:t>
                      </a:r>
                      <a:endParaRPr sz="2400" dirty="0">
                        <a:solidFill>
                          <a:schemeClr val="dk1"/>
                        </a:solidFill>
                        <a:latin typeface="Questrial"/>
                        <a:ea typeface="Questrial"/>
                        <a:cs typeface="Questrial"/>
                        <a:sym typeface="Questria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618855">
                <a:tc>
                  <a:txBody>
                    <a:bodyPr/>
                    <a:lstStyle/>
                    <a:p>
                      <a:pPr marL="0" lvl="0" indent="0" algn="ctr" rtl="0">
                        <a:spcBef>
                          <a:spcPts val="0"/>
                        </a:spcBef>
                        <a:spcAft>
                          <a:spcPts val="0"/>
                        </a:spcAft>
                        <a:buNone/>
                      </a:pPr>
                      <a:r>
                        <a:rPr lang="en-US" sz="2300" b="1" dirty="0">
                          <a:solidFill>
                            <a:schemeClr val="bg1"/>
                          </a:solidFill>
                          <a:latin typeface="Poppins"/>
                          <a:ea typeface="Poppins"/>
                          <a:cs typeface="Poppins"/>
                          <a:sym typeface="Poppins"/>
                        </a:rPr>
                        <a:t>Total</a:t>
                      </a:r>
                      <a:endParaRPr sz="2300" b="1" dirty="0">
                        <a:solidFill>
                          <a:schemeClr val="bg1"/>
                        </a:solidFill>
                        <a:latin typeface="Poppins"/>
                        <a:ea typeface="Poppins"/>
                        <a:cs typeface="Poppins"/>
                        <a:sym typeface="Poppins"/>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n-US" sz="2400" dirty="0">
                          <a:solidFill>
                            <a:schemeClr val="dk1"/>
                          </a:solidFill>
                          <a:latin typeface="Questrial"/>
                          <a:ea typeface="Questrial"/>
                          <a:cs typeface="Questrial"/>
                          <a:sym typeface="Questrial"/>
                        </a:rPr>
                        <a:t>91</a:t>
                      </a:r>
                      <a:endParaRPr sz="2400" dirty="0">
                        <a:solidFill>
                          <a:schemeClr val="dk1"/>
                        </a:solidFill>
                        <a:latin typeface="Questrial"/>
                        <a:ea typeface="Questrial"/>
                        <a:cs typeface="Questrial"/>
                        <a:sym typeface="Questria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dirty="0">
                          <a:solidFill>
                            <a:schemeClr val="dk1"/>
                          </a:solidFill>
                          <a:latin typeface="Questrial"/>
                          <a:ea typeface="Questrial"/>
                          <a:cs typeface="Questrial"/>
                          <a:sym typeface="Questrial"/>
                        </a:rPr>
                        <a:t>30</a:t>
                      </a:r>
                      <a:endParaRPr sz="2400" dirty="0">
                        <a:solidFill>
                          <a:schemeClr val="dk1"/>
                        </a:solidFill>
                        <a:latin typeface="Questrial"/>
                        <a:ea typeface="Questrial"/>
                        <a:cs typeface="Questrial"/>
                        <a:sym typeface="Questria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dirty="0">
                          <a:solidFill>
                            <a:schemeClr val="dk1"/>
                          </a:solidFill>
                          <a:latin typeface="Questrial"/>
                          <a:ea typeface="Questrial"/>
                          <a:cs typeface="Questrial"/>
                          <a:sym typeface="Questrial"/>
                        </a:rPr>
                        <a:t>71,126</a:t>
                      </a:r>
                      <a:endParaRPr sz="2400" dirty="0">
                        <a:solidFill>
                          <a:schemeClr val="dk1"/>
                        </a:solidFill>
                        <a:latin typeface="Questrial"/>
                        <a:ea typeface="Questrial"/>
                        <a:cs typeface="Questrial"/>
                        <a:sym typeface="Questria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400" dirty="0">
                        <a:solidFill>
                          <a:schemeClr val="dk1"/>
                        </a:solidFill>
                        <a:latin typeface="Questrial"/>
                        <a:ea typeface="Questrial"/>
                        <a:cs typeface="Questrial"/>
                        <a:sym typeface="Questria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5540" y="2336801"/>
            <a:ext cx="2184397" cy="2184397"/>
          </a:xfrm>
          <a:prstGeom prst="rect">
            <a:avLst/>
          </a:prstGeom>
        </p:spPr>
      </p:pic>
    </p:spTree>
    <p:extLst>
      <p:ext uri="{BB962C8B-B14F-4D97-AF65-F5344CB8AC3E}">
        <p14:creationId xmlns:p14="http://schemas.microsoft.com/office/powerpoint/2010/main" val="176111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a:xfrm>
            <a:off x="357781" y="4874059"/>
            <a:ext cx="4114800" cy="365125"/>
          </a:xfrm>
        </p:spPr>
        <p:txBody>
          <a:bodyPr/>
          <a:lstStyle/>
          <a:p>
            <a:r>
              <a:rPr lang="en-US" noProof="0"/>
              <a:t>Add a footer</a:t>
            </a:r>
            <a:endParaRPr lang="en-US" noProof="0" dirty="0"/>
          </a:p>
        </p:txBody>
      </p:sp>
      <p:sp>
        <p:nvSpPr>
          <p:cNvPr id="11" name="Rounded Rectangle 10"/>
          <p:cNvSpPr/>
          <p:nvPr/>
        </p:nvSpPr>
        <p:spPr>
          <a:xfrm>
            <a:off x="0" y="0"/>
            <a:ext cx="2324100" cy="692727"/>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Grant Accepted</a:t>
            </a:r>
            <a:endParaRPr lang="en-GB" dirty="0">
              <a:latin typeface="Arial Black" panose="020B0A04020102020204" pitchFamily="34" charset="0"/>
            </a:endParaRPr>
          </a:p>
        </p:txBody>
      </p:sp>
      <p:sp>
        <p:nvSpPr>
          <p:cNvPr id="12" name="Content Placeholder 6">
            <a:extLst>
              <a:ext uri="{FF2B5EF4-FFF2-40B4-BE49-F238E27FC236}">
                <a16:creationId xmlns:a16="http://schemas.microsoft.com/office/drawing/2014/main" id="{2482DBEC-EE72-4155-ACC5-87E80C5606A9}"/>
              </a:ext>
            </a:extLst>
          </p:cNvPr>
          <p:cNvSpPr txBox="1">
            <a:spLocks/>
          </p:cNvSpPr>
          <p:nvPr/>
        </p:nvSpPr>
        <p:spPr>
          <a:xfrm>
            <a:off x="182880" y="1022199"/>
            <a:ext cx="7690585" cy="5699276"/>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tabLst>
                <a:tab pos="355600" algn="l"/>
              </a:tabLst>
              <a:defRPr/>
            </a:pPr>
            <a:endParaRPr lang="en-US" sz="2400" b="1" dirty="0"/>
          </a:p>
        </p:txBody>
      </p:sp>
      <p:sp>
        <p:nvSpPr>
          <p:cNvPr id="8" name="Rectangle 7"/>
          <p:cNvSpPr/>
          <p:nvPr/>
        </p:nvSpPr>
        <p:spPr>
          <a:xfrm>
            <a:off x="4309971" y="1713022"/>
            <a:ext cx="3656077" cy="3186611"/>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400"/>
          </a:p>
        </p:txBody>
      </p:sp>
      <p:sp>
        <p:nvSpPr>
          <p:cNvPr id="10" name="Rectangle 9"/>
          <p:cNvSpPr/>
          <p:nvPr/>
        </p:nvSpPr>
        <p:spPr>
          <a:xfrm>
            <a:off x="8280691" y="1720646"/>
            <a:ext cx="3656077" cy="3186611"/>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400" dirty="0"/>
          </a:p>
        </p:txBody>
      </p:sp>
      <p:sp>
        <p:nvSpPr>
          <p:cNvPr id="13" name="Rectangle 12"/>
          <p:cNvSpPr/>
          <p:nvPr/>
        </p:nvSpPr>
        <p:spPr>
          <a:xfrm>
            <a:off x="286202" y="1713022"/>
            <a:ext cx="3656077" cy="3186611"/>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400"/>
          </a:p>
        </p:txBody>
      </p:sp>
      <p:sp>
        <p:nvSpPr>
          <p:cNvPr id="14" name="Google Shape;3635;p50"/>
          <p:cNvSpPr txBox="1">
            <a:spLocks/>
          </p:cNvSpPr>
          <p:nvPr/>
        </p:nvSpPr>
        <p:spPr>
          <a:xfrm>
            <a:off x="859912" y="3103054"/>
            <a:ext cx="2646800" cy="4352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r>
              <a:rPr lang="en-US" sz="1600">
                <a:solidFill>
                  <a:schemeClr val="bg1"/>
                </a:solidFill>
              </a:rPr>
              <a:t>ELECTRICAL REPAIRS</a:t>
            </a:r>
            <a:br>
              <a:rPr lang="en-US" sz="1600">
                <a:solidFill>
                  <a:schemeClr val="bg1"/>
                </a:solidFill>
              </a:rPr>
            </a:br>
            <a:r>
              <a:rPr lang="en-US" sz="1600">
                <a:solidFill>
                  <a:schemeClr val="bg1"/>
                </a:solidFill>
              </a:rPr>
              <a:t/>
            </a:r>
            <a:br>
              <a:rPr lang="en-US" sz="1600">
                <a:solidFill>
                  <a:schemeClr val="bg1"/>
                </a:solidFill>
              </a:rPr>
            </a:br>
            <a:r>
              <a:rPr lang="en-US" sz="1600">
                <a:solidFill>
                  <a:schemeClr val="bg1"/>
                </a:solidFill>
              </a:rPr>
              <a:t>NEW BOILER</a:t>
            </a:r>
            <a:br>
              <a:rPr lang="en-US" sz="1600">
                <a:solidFill>
                  <a:schemeClr val="bg1"/>
                </a:solidFill>
              </a:rPr>
            </a:br>
            <a:r>
              <a:rPr lang="en-US" sz="1600">
                <a:solidFill>
                  <a:schemeClr val="bg1"/>
                </a:solidFill>
              </a:rPr>
              <a:t/>
            </a:r>
            <a:br>
              <a:rPr lang="en-US" sz="1600">
                <a:solidFill>
                  <a:schemeClr val="bg1"/>
                </a:solidFill>
              </a:rPr>
            </a:br>
            <a:r>
              <a:rPr lang="en-US" sz="1600">
                <a:solidFill>
                  <a:schemeClr val="bg1"/>
                </a:solidFill>
              </a:rPr>
              <a:t>BUILDING WORK</a:t>
            </a:r>
            <a:br>
              <a:rPr lang="en-US" sz="1600">
                <a:solidFill>
                  <a:schemeClr val="bg1"/>
                </a:solidFill>
              </a:rPr>
            </a:br>
            <a:r>
              <a:rPr lang="en-US" sz="1600">
                <a:solidFill>
                  <a:schemeClr val="bg1"/>
                </a:solidFill>
              </a:rPr>
              <a:t/>
            </a:r>
            <a:br>
              <a:rPr lang="en-US" sz="1600">
                <a:solidFill>
                  <a:schemeClr val="bg1"/>
                </a:solidFill>
              </a:rPr>
            </a:br>
            <a:r>
              <a:rPr lang="en-US" sz="1600">
                <a:solidFill>
                  <a:schemeClr val="bg1"/>
                </a:solidFill>
              </a:rPr>
              <a:t>WHITE &amp; BROWN GOODS</a:t>
            </a:r>
            <a:br>
              <a:rPr lang="en-US" sz="1600">
                <a:solidFill>
                  <a:schemeClr val="bg1"/>
                </a:solidFill>
              </a:rPr>
            </a:br>
            <a:r>
              <a:rPr lang="en-US" sz="1600">
                <a:solidFill>
                  <a:schemeClr val="bg1"/>
                </a:solidFill>
              </a:rPr>
              <a:t/>
            </a:r>
            <a:br>
              <a:rPr lang="en-US" sz="1600">
                <a:solidFill>
                  <a:schemeClr val="bg1"/>
                </a:solidFill>
              </a:rPr>
            </a:br>
            <a:r>
              <a:rPr lang="en-US" sz="1600">
                <a:solidFill>
                  <a:schemeClr val="bg1"/>
                </a:solidFill>
              </a:rPr>
              <a:t>FLOORING</a:t>
            </a:r>
            <a:endParaRPr lang="en-US" sz="1600" dirty="0">
              <a:solidFill>
                <a:schemeClr val="bg1"/>
              </a:solidFill>
            </a:endParaRPr>
          </a:p>
        </p:txBody>
      </p:sp>
      <p:sp>
        <p:nvSpPr>
          <p:cNvPr id="17" name="Google Shape;3635;p50"/>
          <p:cNvSpPr txBox="1">
            <a:spLocks/>
          </p:cNvSpPr>
          <p:nvPr/>
        </p:nvSpPr>
        <p:spPr>
          <a:xfrm>
            <a:off x="4875362" y="3079922"/>
            <a:ext cx="2646800" cy="4352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r>
              <a:rPr lang="en-US" sz="1600">
                <a:solidFill>
                  <a:schemeClr val="bg1"/>
                </a:solidFill>
              </a:rPr>
              <a:t>BANKRUPTCY FEES</a:t>
            </a:r>
            <a:br>
              <a:rPr lang="en-US" sz="1600">
                <a:solidFill>
                  <a:schemeClr val="bg1"/>
                </a:solidFill>
              </a:rPr>
            </a:br>
            <a:r>
              <a:rPr lang="en-US" sz="1600">
                <a:solidFill>
                  <a:schemeClr val="bg1"/>
                </a:solidFill>
              </a:rPr>
              <a:t/>
            </a:r>
            <a:br>
              <a:rPr lang="en-US" sz="1600">
                <a:solidFill>
                  <a:schemeClr val="bg1"/>
                </a:solidFill>
              </a:rPr>
            </a:br>
            <a:r>
              <a:rPr lang="en-US" sz="1600">
                <a:solidFill>
                  <a:schemeClr val="bg1"/>
                </a:solidFill>
              </a:rPr>
              <a:t>GENERAL NEEDS</a:t>
            </a:r>
            <a:br>
              <a:rPr lang="en-US" sz="1600">
                <a:solidFill>
                  <a:schemeClr val="bg1"/>
                </a:solidFill>
              </a:rPr>
            </a:br>
            <a:r>
              <a:rPr lang="en-US" sz="1600">
                <a:solidFill>
                  <a:schemeClr val="bg1"/>
                </a:solidFill>
              </a:rPr>
              <a:t/>
            </a:r>
            <a:br>
              <a:rPr lang="en-US" sz="1600">
                <a:solidFill>
                  <a:schemeClr val="bg1"/>
                </a:solidFill>
              </a:rPr>
            </a:br>
            <a:r>
              <a:rPr lang="en-US" sz="1600">
                <a:solidFill>
                  <a:schemeClr val="bg1"/>
                </a:solidFill>
              </a:rPr>
              <a:t>FLIGHTS</a:t>
            </a:r>
            <a:br>
              <a:rPr lang="en-US" sz="1600">
                <a:solidFill>
                  <a:schemeClr val="bg1"/>
                </a:solidFill>
              </a:rPr>
            </a:br>
            <a:r>
              <a:rPr lang="en-US" sz="1600">
                <a:solidFill>
                  <a:schemeClr val="bg1"/>
                </a:solidFill>
              </a:rPr>
              <a:t/>
            </a:r>
            <a:br>
              <a:rPr lang="en-US" sz="1600">
                <a:solidFill>
                  <a:schemeClr val="bg1"/>
                </a:solidFill>
              </a:rPr>
            </a:br>
            <a:r>
              <a:rPr lang="en-US" sz="1600">
                <a:solidFill>
                  <a:schemeClr val="bg1"/>
                </a:solidFill>
              </a:rPr>
              <a:t>BABY GOODS</a:t>
            </a:r>
            <a:br>
              <a:rPr lang="en-US" sz="1600">
                <a:solidFill>
                  <a:schemeClr val="bg1"/>
                </a:solidFill>
              </a:rPr>
            </a:br>
            <a:r>
              <a:rPr lang="en-US" sz="1600">
                <a:solidFill>
                  <a:schemeClr val="bg1"/>
                </a:solidFill>
              </a:rPr>
              <a:t/>
            </a:r>
            <a:br>
              <a:rPr lang="en-US" sz="1600">
                <a:solidFill>
                  <a:schemeClr val="bg1"/>
                </a:solidFill>
              </a:rPr>
            </a:br>
            <a:r>
              <a:rPr lang="en-US" sz="1600">
                <a:solidFill>
                  <a:schemeClr val="bg1"/>
                </a:solidFill>
              </a:rPr>
              <a:t>VISA APPLICATIONS</a:t>
            </a:r>
            <a:endParaRPr lang="en-US" sz="1600" dirty="0">
              <a:solidFill>
                <a:schemeClr val="bg1"/>
              </a:solidFill>
            </a:endParaRPr>
          </a:p>
        </p:txBody>
      </p:sp>
      <p:sp>
        <p:nvSpPr>
          <p:cNvPr id="18" name="Google Shape;3635;p50"/>
          <p:cNvSpPr txBox="1">
            <a:spLocks/>
          </p:cNvSpPr>
          <p:nvPr/>
        </p:nvSpPr>
        <p:spPr>
          <a:xfrm>
            <a:off x="8869474" y="3103054"/>
            <a:ext cx="2646800" cy="4352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r>
              <a:rPr lang="en-GB" sz="1600">
                <a:solidFill>
                  <a:schemeClr val="bg1"/>
                </a:solidFill>
              </a:rPr>
              <a:t>EPV</a:t>
            </a:r>
            <a:br>
              <a:rPr lang="en-GB" sz="1600">
                <a:solidFill>
                  <a:schemeClr val="bg1"/>
                </a:solidFill>
              </a:rPr>
            </a:br>
            <a:r>
              <a:rPr lang="en-GB" sz="1600">
                <a:solidFill>
                  <a:schemeClr val="bg1"/>
                </a:solidFill>
              </a:rPr>
              <a:t/>
            </a:r>
            <a:br>
              <a:rPr lang="en-GB" sz="1600">
                <a:solidFill>
                  <a:schemeClr val="bg1"/>
                </a:solidFill>
              </a:rPr>
            </a:br>
            <a:r>
              <a:rPr lang="en-GB" sz="1600">
                <a:solidFill>
                  <a:schemeClr val="bg1"/>
                </a:solidFill>
              </a:rPr>
              <a:t>RISER/RECLINER</a:t>
            </a:r>
            <a:br>
              <a:rPr lang="en-GB" sz="1600">
                <a:solidFill>
                  <a:schemeClr val="bg1"/>
                </a:solidFill>
              </a:rPr>
            </a:br>
            <a:r>
              <a:rPr lang="en-GB" sz="1600">
                <a:solidFill>
                  <a:schemeClr val="bg1"/>
                </a:solidFill>
              </a:rPr>
              <a:t/>
            </a:r>
            <a:br>
              <a:rPr lang="en-GB" sz="1600">
                <a:solidFill>
                  <a:schemeClr val="bg1"/>
                </a:solidFill>
              </a:rPr>
            </a:br>
            <a:r>
              <a:rPr lang="en-GB" sz="1600">
                <a:solidFill>
                  <a:schemeClr val="bg1"/>
                </a:solidFill>
              </a:rPr>
              <a:t>GARDEN ADAPTATION</a:t>
            </a:r>
            <a:br>
              <a:rPr lang="en-GB" sz="1600">
                <a:solidFill>
                  <a:schemeClr val="bg1"/>
                </a:solidFill>
              </a:rPr>
            </a:br>
            <a:r>
              <a:rPr lang="en-GB" sz="1600">
                <a:solidFill>
                  <a:schemeClr val="bg1"/>
                </a:solidFill>
              </a:rPr>
              <a:t/>
            </a:r>
            <a:br>
              <a:rPr lang="en-GB" sz="1600">
                <a:solidFill>
                  <a:schemeClr val="bg1"/>
                </a:solidFill>
              </a:rPr>
            </a:br>
            <a:r>
              <a:rPr lang="en-GB" sz="1600">
                <a:solidFill>
                  <a:schemeClr val="bg1"/>
                </a:solidFill>
              </a:rPr>
              <a:t>RESPITE CARE</a:t>
            </a:r>
            <a:br>
              <a:rPr lang="en-GB" sz="1600">
                <a:solidFill>
                  <a:schemeClr val="bg1"/>
                </a:solidFill>
              </a:rPr>
            </a:br>
            <a:r>
              <a:rPr lang="en-GB" sz="1600">
                <a:solidFill>
                  <a:schemeClr val="bg1"/>
                </a:solidFill>
              </a:rPr>
              <a:t/>
            </a:r>
            <a:br>
              <a:rPr lang="en-GB" sz="1600">
                <a:solidFill>
                  <a:schemeClr val="bg1"/>
                </a:solidFill>
              </a:rPr>
            </a:br>
            <a:r>
              <a:rPr lang="en-GB" sz="1600">
                <a:solidFill>
                  <a:schemeClr val="bg1"/>
                </a:solidFill>
              </a:rPr>
              <a:t>PROFILING BED</a:t>
            </a:r>
            <a:endParaRPr lang="en-GB" sz="1600" dirty="0">
              <a:solidFill>
                <a:schemeClr val="bg1"/>
              </a:solidFill>
            </a:endParaRPr>
          </a:p>
        </p:txBody>
      </p:sp>
      <p:grpSp>
        <p:nvGrpSpPr>
          <p:cNvPr id="19" name="Google Shape;9492;p86"/>
          <p:cNvGrpSpPr/>
          <p:nvPr/>
        </p:nvGrpSpPr>
        <p:grpSpPr>
          <a:xfrm>
            <a:off x="473475" y="2065729"/>
            <a:ext cx="386437" cy="342309"/>
            <a:chOff x="1492675" y="4992125"/>
            <a:chExt cx="481825" cy="481825"/>
          </a:xfrm>
        </p:grpSpPr>
        <p:sp>
          <p:nvSpPr>
            <p:cNvPr id="20" name="Google Shape;9493;p8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21" name="Google Shape;9494;p8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22" name="Google Shape;9492;p86"/>
          <p:cNvGrpSpPr/>
          <p:nvPr/>
        </p:nvGrpSpPr>
        <p:grpSpPr>
          <a:xfrm>
            <a:off x="473475" y="2562255"/>
            <a:ext cx="386437" cy="342309"/>
            <a:chOff x="1492675" y="4992125"/>
            <a:chExt cx="481825" cy="481825"/>
          </a:xfrm>
        </p:grpSpPr>
        <p:sp>
          <p:nvSpPr>
            <p:cNvPr id="23" name="Google Shape;9493;p8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24" name="Google Shape;9494;p8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25" name="Google Shape;9492;p86"/>
          <p:cNvGrpSpPr/>
          <p:nvPr/>
        </p:nvGrpSpPr>
        <p:grpSpPr>
          <a:xfrm>
            <a:off x="473475" y="3031059"/>
            <a:ext cx="386437" cy="342309"/>
            <a:chOff x="1492675" y="4992125"/>
            <a:chExt cx="481825" cy="481825"/>
          </a:xfrm>
        </p:grpSpPr>
        <p:sp>
          <p:nvSpPr>
            <p:cNvPr id="26" name="Google Shape;9493;p8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27" name="Google Shape;9494;p8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28" name="Google Shape;9492;p86"/>
          <p:cNvGrpSpPr/>
          <p:nvPr/>
        </p:nvGrpSpPr>
        <p:grpSpPr>
          <a:xfrm>
            <a:off x="473475" y="3571859"/>
            <a:ext cx="386437" cy="342309"/>
            <a:chOff x="1492675" y="4992125"/>
            <a:chExt cx="481825" cy="481825"/>
          </a:xfrm>
        </p:grpSpPr>
        <p:sp>
          <p:nvSpPr>
            <p:cNvPr id="29" name="Google Shape;9493;p8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30" name="Google Shape;9494;p8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31" name="Google Shape;9492;p86"/>
          <p:cNvGrpSpPr/>
          <p:nvPr/>
        </p:nvGrpSpPr>
        <p:grpSpPr>
          <a:xfrm>
            <a:off x="473475" y="4234028"/>
            <a:ext cx="386437" cy="342309"/>
            <a:chOff x="1492675" y="4992125"/>
            <a:chExt cx="481825" cy="481825"/>
          </a:xfrm>
        </p:grpSpPr>
        <p:sp>
          <p:nvSpPr>
            <p:cNvPr id="32" name="Google Shape;9493;p8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33" name="Google Shape;9494;p8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34" name="Google Shape;9492;p86"/>
          <p:cNvGrpSpPr/>
          <p:nvPr/>
        </p:nvGrpSpPr>
        <p:grpSpPr>
          <a:xfrm>
            <a:off x="4459383" y="2134225"/>
            <a:ext cx="386437" cy="342309"/>
            <a:chOff x="1492675" y="4992125"/>
            <a:chExt cx="481825" cy="481825"/>
          </a:xfrm>
        </p:grpSpPr>
        <p:sp>
          <p:nvSpPr>
            <p:cNvPr id="35" name="Google Shape;9493;p8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36" name="Google Shape;9494;p8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37" name="Google Shape;9492;p86"/>
          <p:cNvGrpSpPr/>
          <p:nvPr/>
        </p:nvGrpSpPr>
        <p:grpSpPr>
          <a:xfrm>
            <a:off x="4459383" y="2606487"/>
            <a:ext cx="386437" cy="342309"/>
            <a:chOff x="1492675" y="4992125"/>
            <a:chExt cx="481825" cy="481825"/>
          </a:xfrm>
        </p:grpSpPr>
        <p:sp>
          <p:nvSpPr>
            <p:cNvPr id="38" name="Google Shape;9493;p8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39" name="Google Shape;9494;p8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40" name="Google Shape;9492;p86"/>
          <p:cNvGrpSpPr/>
          <p:nvPr/>
        </p:nvGrpSpPr>
        <p:grpSpPr>
          <a:xfrm>
            <a:off x="4475529" y="3066507"/>
            <a:ext cx="386437" cy="342309"/>
            <a:chOff x="1492675" y="4992125"/>
            <a:chExt cx="481825" cy="481825"/>
          </a:xfrm>
        </p:grpSpPr>
        <p:sp>
          <p:nvSpPr>
            <p:cNvPr id="41" name="Google Shape;9493;p8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42" name="Google Shape;9494;p8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43" name="Google Shape;9492;p86"/>
          <p:cNvGrpSpPr/>
          <p:nvPr/>
        </p:nvGrpSpPr>
        <p:grpSpPr>
          <a:xfrm>
            <a:off x="4476409" y="3565167"/>
            <a:ext cx="386437" cy="342309"/>
            <a:chOff x="1492675" y="4992125"/>
            <a:chExt cx="481825" cy="481825"/>
          </a:xfrm>
        </p:grpSpPr>
        <p:sp>
          <p:nvSpPr>
            <p:cNvPr id="44" name="Google Shape;9493;p8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45" name="Google Shape;9494;p8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46" name="Google Shape;9492;p86"/>
          <p:cNvGrpSpPr/>
          <p:nvPr/>
        </p:nvGrpSpPr>
        <p:grpSpPr>
          <a:xfrm>
            <a:off x="4473363" y="4063827"/>
            <a:ext cx="386437" cy="342309"/>
            <a:chOff x="1492675" y="4992125"/>
            <a:chExt cx="481825" cy="481825"/>
          </a:xfrm>
        </p:grpSpPr>
        <p:sp>
          <p:nvSpPr>
            <p:cNvPr id="47" name="Google Shape;9493;p8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48" name="Google Shape;9494;p8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49" name="Google Shape;9492;p86"/>
          <p:cNvGrpSpPr/>
          <p:nvPr/>
        </p:nvGrpSpPr>
        <p:grpSpPr>
          <a:xfrm>
            <a:off x="8483037" y="2073835"/>
            <a:ext cx="386437" cy="342309"/>
            <a:chOff x="1492675" y="4992125"/>
            <a:chExt cx="481825" cy="481825"/>
          </a:xfrm>
        </p:grpSpPr>
        <p:sp>
          <p:nvSpPr>
            <p:cNvPr id="50" name="Google Shape;9493;p8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51" name="Google Shape;9494;p8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52" name="Google Shape;9492;p86"/>
          <p:cNvGrpSpPr/>
          <p:nvPr/>
        </p:nvGrpSpPr>
        <p:grpSpPr>
          <a:xfrm>
            <a:off x="8476463" y="2534533"/>
            <a:ext cx="386437" cy="342309"/>
            <a:chOff x="1492675" y="4992125"/>
            <a:chExt cx="481825" cy="481825"/>
          </a:xfrm>
        </p:grpSpPr>
        <p:sp>
          <p:nvSpPr>
            <p:cNvPr id="53" name="Google Shape;9493;p8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54" name="Google Shape;9494;p8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55" name="Google Shape;9492;p86"/>
          <p:cNvGrpSpPr/>
          <p:nvPr/>
        </p:nvGrpSpPr>
        <p:grpSpPr>
          <a:xfrm>
            <a:off x="8476463" y="3043805"/>
            <a:ext cx="386437" cy="342309"/>
            <a:chOff x="1492675" y="4992125"/>
            <a:chExt cx="481825" cy="481825"/>
          </a:xfrm>
        </p:grpSpPr>
        <p:sp>
          <p:nvSpPr>
            <p:cNvPr id="56" name="Google Shape;9493;p8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57" name="Google Shape;9494;p8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58" name="Google Shape;9492;p86"/>
          <p:cNvGrpSpPr/>
          <p:nvPr/>
        </p:nvGrpSpPr>
        <p:grpSpPr>
          <a:xfrm>
            <a:off x="8476463" y="3538255"/>
            <a:ext cx="386437" cy="342309"/>
            <a:chOff x="1492675" y="4992125"/>
            <a:chExt cx="481825" cy="481825"/>
          </a:xfrm>
        </p:grpSpPr>
        <p:sp>
          <p:nvSpPr>
            <p:cNvPr id="59" name="Google Shape;9493;p8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60" name="Google Shape;9494;p8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61" name="Google Shape;9492;p86"/>
          <p:cNvGrpSpPr/>
          <p:nvPr/>
        </p:nvGrpSpPr>
        <p:grpSpPr>
          <a:xfrm>
            <a:off x="8476463" y="4103225"/>
            <a:ext cx="386437" cy="342309"/>
            <a:chOff x="1492675" y="4992125"/>
            <a:chExt cx="481825" cy="481825"/>
          </a:xfrm>
        </p:grpSpPr>
        <p:sp>
          <p:nvSpPr>
            <p:cNvPr id="62" name="Google Shape;9493;p8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63" name="Google Shape;9494;p8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121900" tIns="121900" rIns="121900" bIns="121900" anchor="ctr" anchorCtr="0">
              <a:noAutofit/>
            </a:bodyPr>
            <a:lstStyle/>
            <a:p>
              <a:endParaRPr sz="2400">
                <a:solidFill>
                  <a:srgbClr val="435D74"/>
                </a:solidFill>
              </a:endParaRPr>
            </a:p>
          </p:txBody>
        </p:sp>
      </p:grpSp>
    </p:spTree>
    <p:extLst>
      <p:ext uri="{BB962C8B-B14F-4D97-AF65-F5344CB8AC3E}">
        <p14:creationId xmlns:p14="http://schemas.microsoft.com/office/powerpoint/2010/main" val="1772278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0" y="0"/>
            <a:ext cx="2324100" cy="692727"/>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Grant Declined</a:t>
            </a:r>
            <a:endParaRPr lang="en-GB" dirty="0">
              <a:latin typeface="Arial Black" panose="020B0A04020102020204" pitchFamily="34" charset="0"/>
            </a:endParaRPr>
          </a:p>
        </p:txBody>
      </p:sp>
      <p:sp>
        <p:nvSpPr>
          <p:cNvPr id="12" name="Content Placeholder 6">
            <a:extLst>
              <a:ext uri="{FF2B5EF4-FFF2-40B4-BE49-F238E27FC236}">
                <a16:creationId xmlns:a16="http://schemas.microsoft.com/office/drawing/2014/main" id="{2482DBEC-EE72-4155-ACC5-87E80C5606A9}"/>
              </a:ext>
            </a:extLst>
          </p:cNvPr>
          <p:cNvSpPr txBox="1">
            <a:spLocks/>
          </p:cNvSpPr>
          <p:nvPr/>
        </p:nvSpPr>
        <p:spPr>
          <a:xfrm>
            <a:off x="182880" y="1022199"/>
            <a:ext cx="7690585" cy="5699276"/>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tabLst>
                <a:tab pos="355600" algn="l"/>
              </a:tabLst>
              <a:defRPr/>
            </a:pPr>
            <a:endParaRPr lang="en-US" sz="2400" b="1" dirty="0"/>
          </a:p>
        </p:txBody>
      </p:sp>
      <p:sp>
        <p:nvSpPr>
          <p:cNvPr id="94" name="Rectangle 93"/>
          <p:cNvSpPr/>
          <p:nvPr/>
        </p:nvSpPr>
        <p:spPr>
          <a:xfrm>
            <a:off x="6212901" y="2014746"/>
            <a:ext cx="2854458" cy="3042966"/>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5" name="Rectangle 94"/>
          <p:cNvSpPr/>
          <p:nvPr/>
        </p:nvSpPr>
        <p:spPr>
          <a:xfrm>
            <a:off x="2507251" y="2553185"/>
            <a:ext cx="2742058" cy="2292488"/>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6" name="Google Shape;3635;p50"/>
          <p:cNvSpPr txBox="1">
            <a:spLocks/>
          </p:cNvSpPr>
          <p:nvPr/>
        </p:nvSpPr>
        <p:spPr>
          <a:xfrm>
            <a:off x="3068752" y="3373029"/>
            <a:ext cx="1985100" cy="3264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spcBef>
                <a:spcPts val="0"/>
              </a:spcBef>
            </a:pPr>
            <a:r>
              <a:rPr lang="en-US" sz="1200">
                <a:solidFill>
                  <a:schemeClr val="bg1"/>
                </a:solidFill>
              </a:rPr>
              <a:t/>
            </a:r>
            <a:br>
              <a:rPr lang="en-US" sz="1200">
                <a:solidFill>
                  <a:schemeClr val="bg1"/>
                </a:solidFill>
              </a:rPr>
            </a:br>
            <a:r>
              <a:rPr lang="en-US" sz="1200">
                <a:solidFill>
                  <a:schemeClr val="bg1"/>
                </a:solidFill>
              </a:rPr>
              <a:t/>
            </a:r>
            <a:br>
              <a:rPr lang="en-US" sz="1200">
                <a:solidFill>
                  <a:schemeClr val="bg1"/>
                </a:solidFill>
              </a:rPr>
            </a:br>
            <a:r>
              <a:rPr lang="en-US" sz="1200">
                <a:solidFill>
                  <a:schemeClr val="bg1"/>
                </a:solidFill>
              </a:rPr>
              <a:t>COULD PAY FOR ITEMS FROM SAVINGS, SO NOT IN POVERTY</a:t>
            </a:r>
            <a:br>
              <a:rPr lang="en-US" sz="1200">
                <a:solidFill>
                  <a:schemeClr val="bg1"/>
                </a:solidFill>
              </a:rPr>
            </a:br>
            <a:r>
              <a:rPr lang="en-US" sz="1200">
                <a:solidFill>
                  <a:schemeClr val="bg1"/>
                </a:solidFill>
              </a:rPr>
              <a:t/>
            </a:r>
            <a:br>
              <a:rPr lang="en-US" sz="1200">
                <a:solidFill>
                  <a:schemeClr val="bg1"/>
                </a:solidFill>
              </a:rPr>
            </a:br>
            <a:r>
              <a:rPr lang="en-US" sz="1200">
                <a:solidFill>
                  <a:schemeClr val="bg1"/>
                </a:solidFill>
              </a:rPr>
              <a:t>WA CONTINUATION DECLINED DUE TO CHANGE IN CIRCUMSTANCES</a:t>
            </a:r>
            <a:endParaRPr lang="en-US" sz="1200" dirty="0">
              <a:solidFill>
                <a:schemeClr val="bg1"/>
              </a:solidFill>
            </a:endParaRPr>
          </a:p>
        </p:txBody>
      </p:sp>
      <p:sp>
        <p:nvSpPr>
          <p:cNvPr id="123" name="Google Shape;3635;p50"/>
          <p:cNvSpPr txBox="1">
            <a:spLocks/>
          </p:cNvSpPr>
          <p:nvPr/>
        </p:nvSpPr>
        <p:spPr>
          <a:xfrm>
            <a:off x="6956130" y="2941833"/>
            <a:ext cx="1985100" cy="1262808"/>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spcBef>
                <a:spcPts val="0"/>
              </a:spcBef>
            </a:pPr>
            <a:r>
              <a:rPr lang="en-US" sz="1200">
                <a:solidFill>
                  <a:schemeClr val="bg1"/>
                </a:solidFill>
              </a:rPr>
              <a:t>CAR REPAIRS NOT IN REMIT</a:t>
            </a:r>
            <a:br>
              <a:rPr lang="en-US" sz="1200">
                <a:solidFill>
                  <a:schemeClr val="bg1"/>
                </a:solidFill>
              </a:rPr>
            </a:br>
            <a:r>
              <a:rPr lang="en-US" sz="1200">
                <a:solidFill>
                  <a:schemeClr val="bg1"/>
                </a:solidFill>
              </a:rPr>
              <a:t/>
            </a:r>
            <a:br>
              <a:rPr lang="en-US" sz="1200">
                <a:solidFill>
                  <a:schemeClr val="bg1"/>
                </a:solidFill>
              </a:rPr>
            </a:br>
            <a:r>
              <a:rPr lang="en-US" sz="1200">
                <a:solidFill>
                  <a:schemeClr val="bg1"/>
                </a:solidFill>
              </a:rPr>
              <a:t>PRIVATE MEDICAL FEES NOT IN REMIT</a:t>
            </a:r>
            <a:br>
              <a:rPr lang="en-US" sz="1200">
                <a:solidFill>
                  <a:schemeClr val="bg1"/>
                </a:solidFill>
              </a:rPr>
            </a:br>
            <a:r>
              <a:rPr lang="en-US" sz="1200">
                <a:solidFill>
                  <a:schemeClr val="bg1"/>
                </a:solidFill>
              </a:rPr>
              <a:t/>
            </a:r>
            <a:br>
              <a:rPr lang="en-US" sz="1200">
                <a:solidFill>
                  <a:schemeClr val="bg1"/>
                </a:solidFill>
              </a:rPr>
            </a:br>
            <a:r>
              <a:rPr lang="en-US" sz="1200">
                <a:solidFill>
                  <a:schemeClr val="bg1"/>
                </a:solidFill>
              </a:rPr>
              <a:t>DRIVING LESSONS NOT IN REMIT</a:t>
            </a:r>
            <a:br>
              <a:rPr lang="en-US" sz="1200">
                <a:solidFill>
                  <a:schemeClr val="bg1"/>
                </a:solidFill>
              </a:rPr>
            </a:br>
            <a:r>
              <a:rPr lang="en-US" sz="1200">
                <a:solidFill>
                  <a:schemeClr val="bg1"/>
                </a:solidFill>
              </a:rPr>
              <a:t/>
            </a:r>
            <a:br>
              <a:rPr lang="en-US" sz="1200">
                <a:solidFill>
                  <a:schemeClr val="bg1"/>
                </a:solidFill>
              </a:rPr>
            </a:br>
            <a:r>
              <a:rPr lang="en-US" sz="1200">
                <a:solidFill>
                  <a:schemeClr val="bg1"/>
                </a:solidFill>
              </a:rPr>
              <a:t>7 WEEKS SERVICE</a:t>
            </a:r>
            <a:br>
              <a:rPr lang="en-US" sz="1200">
                <a:solidFill>
                  <a:schemeClr val="bg1"/>
                </a:solidFill>
              </a:rPr>
            </a:br>
            <a:r>
              <a:rPr lang="en-US" sz="1200">
                <a:solidFill>
                  <a:schemeClr val="bg1"/>
                </a:solidFill>
              </a:rPr>
              <a:t/>
            </a:r>
            <a:br>
              <a:rPr lang="en-US" sz="1200">
                <a:solidFill>
                  <a:schemeClr val="bg1"/>
                </a:solidFill>
              </a:rPr>
            </a:br>
            <a:r>
              <a:rPr lang="en-US" sz="1200">
                <a:solidFill>
                  <a:schemeClr val="bg1"/>
                </a:solidFill>
              </a:rPr>
              <a:t>GOLF SUBS &amp; LESSONS NOT IN REMIT</a:t>
            </a:r>
            <a:br>
              <a:rPr lang="en-US" sz="1200">
                <a:solidFill>
                  <a:schemeClr val="bg1"/>
                </a:solidFill>
              </a:rPr>
            </a:br>
            <a:r>
              <a:rPr lang="en-US" sz="1200">
                <a:solidFill>
                  <a:schemeClr val="bg1"/>
                </a:solidFill>
              </a:rPr>
              <a:t/>
            </a:r>
            <a:br>
              <a:rPr lang="en-US" sz="1200">
                <a:solidFill>
                  <a:schemeClr val="bg1"/>
                </a:solidFill>
              </a:rPr>
            </a:br>
            <a:r>
              <a:rPr lang="en-US" sz="1200">
                <a:solidFill>
                  <a:schemeClr val="bg1"/>
                </a:solidFill>
              </a:rPr>
              <a:t>MOTHER ISN’T A DEPENDANT</a:t>
            </a:r>
            <a:endParaRPr lang="en-US" sz="1200" dirty="0">
              <a:solidFill>
                <a:schemeClr val="bg1"/>
              </a:solidFill>
            </a:endParaRPr>
          </a:p>
        </p:txBody>
      </p:sp>
      <p:pic>
        <p:nvPicPr>
          <p:cNvPr id="124" name="Picture 1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308" y="1474968"/>
            <a:ext cx="776343" cy="776343"/>
          </a:xfrm>
          <a:prstGeom prst="rect">
            <a:avLst/>
          </a:prstGeom>
        </p:spPr>
      </p:pic>
      <p:pic>
        <p:nvPicPr>
          <p:cNvPr id="125" name="Picture 1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697" y="1339490"/>
            <a:ext cx="623520" cy="623520"/>
          </a:xfrm>
          <a:prstGeom prst="rect">
            <a:avLst/>
          </a:prstGeom>
        </p:spPr>
      </p:pic>
      <p:grpSp>
        <p:nvGrpSpPr>
          <p:cNvPr id="126" name="Google Shape;9495;p86"/>
          <p:cNvGrpSpPr/>
          <p:nvPr/>
        </p:nvGrpSpPr>
        <p:grpSpPr>
          <a:xfrm>
            <a:off x="2663968" y="2895542"/>
            <a:ext cx="339253" cy="339253"/>
            <a:chOff x="2085525" y="4992125"/>
            <a:chExt cx="481825" cy="481825"/>
          </a:xfrm>
        </p:grpSpPr>
        <p:sp>
          <p:nvSpPr>
            <p:cNvPr id="127" name="Google Shape;9496;p86"/>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8" name="Google Shape;9497;p86"/>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9" name="Google Shape;9495;p86"/>
          <p:cNvGrpSpPr/>
          <p:nvPr/>
        </p:nvGrpSpPr>
        <p:grpSpPr>
          <a:xfrm>
            <a:off x="2663968" y="3659569"/>
            <a:ext cx="339253" cy="339253"/>
            <a:chOff x="2085525" y="4992125"/>
            <a:chExt cx="481825" cy="481825"/>
          </a:xfrm>
        </p:grpSpPr>
        <p:sp>
          <p:nvSpPr>
            <p:cNvPr id="130" name="Google Shape;9496;p86"/>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1" name="Google Shape;9497;p86"/>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2" name="Google Shape;9495;p86"/>
          <p:cNvGrpSpPr/>
          <p:nvPr/>
        </p:nvGrpSpPr>
        <p:grpSpPr>
          <a:xfrm>
            <a:off x="6502592" y="2095897"/>
            <a:ext cx="339253" cy="339253"/>
            <a:chOff x="2085525" y="4992125"/>
            <a:chExt cx="481825" cy="481825"/>
          </a:xfrm>
        </p:grpSpPr>
        <p:sp>
          <p:nvSpPr>
            <p:cNvPr id="133" name="Google Shape;9496;p86"/>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4" name="Google Shape;9497;p86"/>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5" name="Google Shape;9495;p86"/>
          <p:cNvGrpSpPr/>
          <p:nvPr/>
        </p:nvGrpSpPr>
        <p:grpSpPr>
          <a:xfrm>
            <a:off x="6523201" y="2619698"/>
            <a:ext cx="339253" cy="339253"/>
            <a:chOff x="2085525" y="4992125"/>
            <a:chExt cx="481825" cy="481825"/>
          </a:xfrm>
        </p:grpSpPr>
        <p:sp>
          <p:nvSpPr>
            <p:cNvPr id="136" name="Google Shape;9496;p86"/>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7" name="Google Shape;9497;p86"/>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8" name="Google Shape;9495;p86"/>
          <p:cNvGrpSpPr/>
          <p:nvPr/>
        </p:nvGrpSpPr>
        <p:grpSpPr>
          <a:xfrm>
            <a:off x="6505683" y="3142554"/>
            <a:ext cx="339253" cy="339253"/>
            <a:chOff x="2085525" y="4992125"/>
            <a:chExt cx="481825" cy="481825"/>
          </a:xfrm>
        </p:grpSpPr>
        <p:sp>
          <p:nvSpPr>
            <p:cNvPr id="139" name="Google Shape;9496;p86"/>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 name="Google Shape;9497;p86"/>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1" name="Google Shape;9495;p86"/>
          <p:cNvGrpSpPr/>
          <p:nvPr/>
        </p:nvGrpSpPr>
        <p:grpSpPr>
          <a:xfrm>
            <a:off x="6492163" y="3644696"/>
            <a:ext cx="339253" cy="339253"/>
            <a:chOff x="2085525" y="4992125"/>
            <a:chExt cx="481825" cy="481825"/>
          </a:xfrm>
        </p:grpSpPr>
        <p:sp>
          <p:nvSpPr>
            <p:cNvPr id="142" name="Google Shape;9496;p86"/>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3" name="Google Shape;9497;p86"/>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4" name="Google Shape;9495;p86"/>
          <p:cNvGrpSpPr/>
          <p:nvPr/>
        </p:nvGrpSpPr>
        <p:grpSpPr>
          <a:xfrm>
            <a:off x="6502565" y="4570295"/>
            <a:ext cx="339253" cy="339253"/>
            <a:chOff x="2085525" y="4992125"/>
            <a:chExt cx="481825" cy="481825"/>
          </a:xfrm>
        </p:grpSpPr>
        <p:sp>
          <p:nvSpPr>
            <p:cNvPr id="145" name="Google Shape;9496;p86"/>
            <p:cNvSpPr/>
            <p:nvPr/>
          </p:nvSpPr>
          <p:spPr>
            <a:xfrm>
              <a:off x="2244150" y="5152125"/>
              <a:ext cx="164499"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6" name="Google Shape;9497;p86"/>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7" name="Google Shape;9495;p86"/>
          <p:cNvGrpSpPr/>
          <p:nvPr/>
        </p:nvGrpSpPr>
        <p:grpSpPr>
          <a:xfrm>
            <a:off x="6502592" y="4057298"/>
            <a:ext cx="339253" cy="339253"/>
            <a:chOff x="2085525" y="4992125"/>
            <a:chExt cx="481825" cy="481825"/>
          </a:xfrm>
        </p:grpSpPr>
        <p:sp>
          <p:nvSpPr>
            <p:cNvPr id="148" name="Google Shape;9496;p86"/>
            <p:cNvSpPr/>
            <p:nvPr/>
          </p:nvSpPr>
          <p:spPr>
            <a:xfrm>
              <a:off x="2244150" y="5152125"/>
              <a:ext cx="164499"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9" name="Google Shape;9497;p86"/>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3775557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0" y="0"/>
            <a:ext cx="2324100" cy="692727"/>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Example of </a:t>
            </a:r>
            <a:r>
              <a:rPr lang="en-US" dirty="0" err="1">
                <a:latin typeface="Arial Black" panose="020B0A04020102020204" pitchFamily="34" charset="0"/>
              </a:rPr>
              <a:t>Sp</a:t>
            </a:r>
            <a:r>
              <a:rPr lang="en-US" dirty="0">
                <a:latin typeface="Arial Black" panose="020B0A04020102020204" pitchFamily="34" charset="0"/>
              </a:rPr>
              <a:t> under £1000</a:t>
            </a:r>
            <a:endParaRPr lang="en-GB" dirty="0">
              <a:latin typeface="Arial Black" panose="020B0A04020102020204" pitchFamily="34" charset="0"/>
            </a:endParaRPr>
          </a:p>
        </p:txBody>
      </p:sp>
      <p:sp>
        <p:nvSpPr>
          <p:cNvPr id="12" name="Content Placeholder 6">
            <a:extLst>
              <a:ext uri="{FF2B5EF4-FFF2-40B4-BE49-F238E27FC236}">
                <a16:creationId xmlns:a16="http://schemas.microsoft.com/office/drawing/2014/main" id="{2482DBEC-EE72-4155-ACC5-87E80C5606A9}"/>
              </a:ext>
            </a:extLst>
          </p:cNvPr>
          <p:cNvSpPr txBox="1">
            <a:spLocks/>
          </p:cNvSpPr>
          <p:nvPr/>
        </p:nvSpPr>
        <p:spPr>
          <a:xfrm>
            <a:off x="182880" y="1022199"/>
            <a:ext cx="7690585" cy="5699276"/>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tabLst>
                <a:tab pos="355600" algn="l"/>
              </a:tabLst>
              <a:defRPr/>
            </a:pPr>
            <a:endParaRPr lang="en-US" sz="2400" b="1" dirty="0"/>
          </a:p>
        </p:txBody>
      </p:sp>
      <p:sp>
        <p:nvSpPr>
          <p:cNvPr id="34" name="Rectangle 33"/>
          <p:cNvSpPr/>
          <p:nvPr/>
        </p:nvSpPr>
        <p:spPr>
          <a:xfrm>
            <a:off x="325506" y="1164657"/>
            <a:ext cx="11568112" cy="395618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Mr X lives is 59 years old, married and has 2 children.  He lives with his son and wife on a house boat.  His daughter is away at University and his son has just completed his a levels and hoping to go to university.  Mr X is suffering with mental health problems, and has recently been discharged from Canterbury hospital where has admitted under Section 2 of the mental health act for assessment and treatment for Mania and Psychosis. Having reached the rank of Major Mr X has a healthy service pension but the majority of it is spent on mooring fees and rent.  In total Mr X has a weekly deficit of £80.  Mr X has been assisted by the REA in the past totally £1400 (Laptop &amp; stove) and it is likely that this will not be the last request. This request was for benevolence was for assistance with debt clearance, household goods, clothes, gardening tools, laptop and coal totally £7234.32.  </a:t>
            </a:r>
            <a:r>
              <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REA granted £1000 for the purchase of  1 x </a:t>
            </a:r>
            <a:r>
              <a:rPr lang="en-US" sz="2000" b="1" dirty="0">
                <a:solidFill>
                  <a:schemeClr val="bg1"/>
                </a:solidFill>
                <a:ea typeface="Calibri" panose="020F0502020204030204" pitchFamily="34" charset="0"/>
              </a:rPr>
              <a:t>w</a:t>
            </a:r>
            <a:r>
              <a:rPr lang="en-US" sz="2000" b="1" dirty="0">
                <a:solidFill>
                  <a:schemeClr val="bg1"/>
                </a:solidFill>
              </a:rPr>
              <a:t>ashing machine, clothing and coal. The case was also sent to the RBL for their consideration.</a:t>
            </a:r>
          </a:p>
          <a:p>
            <a:pPr algn="ctr"/>
            <a:endParaRPr lang="en-GB" sz="2000" dirty="0"/>
          </a:p>
        </p:txBody>
      </p:sp>
    </p:spTree>
    <p:extLst>
      <p:ext uri="{BB962C8B-B14F-4D97-AF65-F5344CB8AC3E}">
        <p14:creationId xmlns:p14="http://schemas.microsoft.com/office/powerpoint/2010/main" val="206815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0" y="0"/>
            <a:ext cx="2324100" cy="692727"/>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Thank you Letter(s)</a:t>
            </a:r>
            <a:endParaRPr lang="en-GB" dirty="0">
              <a:latin typeface="Arial Black" panose="020B0A04020102020204" pitchFamily="34" charset="0"/>
            </a:endParaRPr>
          </a:p>
        </p:txBody>
      </p:sp>
      <p:sp>
        <p:nvSpPr>
          <p:cNvPr id="12" name="Content Placeholder 6">
            <a:extLst>
              <a:ext uri="{FF2B5EF4-FFF2-40B4-BE49-F238E27FC236}">
                <a16:creationId xmlns:a16="http://schemas.microsoft.com/office/drawing/2014/main" id="{2482DBEC-EE72-4155-ACC5-87E80C5606A9}"/>
              </a:ext>
            </a:extLst>
          </p:cNvPr>
          <p:cNvSpPr txBox="1">
            <a:spLocks/>
          </p:cNvSpPr>
          <p:nvPr/>
        </p:nvSpPr>
        <p:spPr>
          <a:xfrm>
            <a:off x="182880" y="1022199"/>
            <a:ext cx="7690585" cy="5699276"/>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tabLst>
                <a:tab pos="355600" algn="l"/>
              </a:tabLst>
              <a:defRPr/>
            </a:pPr>
            <a:endParaRPr lang="en-US" sz="2400" b="1" dirty="0"/>
          </a:p>
        </p:txBody>
      </p:sp>
      <p:sp>
        <p:nvSpPr>
          <p:cNvPr id="5" name="Google Shape;4529;p72"/>
          <p:cNvSpPr txBox="1">
            <a:spLocks/>
          </p:cNvSpPr>
          <p:nvPr/>
        </p:nvSpPr>
        <p:spPr>
          <a:xfrm>
            <a:off x="1622308" y="473509"/>
            <a:ext cx="8947384" cy="5690155"/>
          </a:xfrm>
          <a:prstGeom prst="rect">
            <a:avLst/>
          </a:prstGeom>
        </p:spPr>
        <p:txBody>
          <a:bodyPr spcFirstLastPara="1" wrap="square" lIns="121900" tIns="121900" rIns="121900" bIns="121900" anchor="ctr" anchorCtr="0">
            <a:no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dirty="0"/>
              <a:t>“Firstly I would like to take this opportunity to pass on my greatest thanks to the REA for their firm support during my compassionate leave. Your assistance to repay for my airfare to Fiji to attend my late mother’s funeral is beyond explanation; in time when I really needed it. I cannot reiterate how emotionally it touches my family here in the UK of the help that REA gave me especially where mum was our last family member left back in Fiji. Everyone was very supportive including my line managers to our Welfare officer, Siobhan; you all have been exceptionally helpful.</a:t>
            </a:r>
          </a:p>
          <a:p>
            <a:pPr marL="0" indent="0" algn="ctr">
              <a:buNone/>
            </a:pPr>
            <a:endParaRPr lang="en-US" sz="2000" i="1" dirty="0"/>
          </a:p>
          <a:p>
            <a:pPr marL="0" indent="0" algn="ctr">
              <a:buNone/>
            </a:pPr>
            <a:r>
              <a:rPr lang="en-US" sz="2000" i="1" dirty="0"/>
              <a:t>There are some good things you can forget in life, but there are some that will be with you to cherish forever; and this is definitely one of them!</a:t>
            </a:r>
          </a:p>
          <a:p>
            <a:pPr marL="0" indent="0" algn="ctr">
              <a:buNone/>
            </a:pPr>
            <a:endParaRPr lang="en-US" sz="2000" i="1" dirty="0"/>
          </a:p>
          <a:p>
            <a:pPr marL="0" indent="0" algn="ctr">
              <a:buNone/>
            </a:pPr>
            <a:r>
              <a:rPr lang="en-US" sz="2000" i="1" dirty="0"/>
              <a:t>Thank you once again and may GOD bless you all.”</a:t>
            </a:r>
          </a:p>
          <a:p>
            <a:pPr marL="0" indent="0">
              <a:buNone/>
            </a:pPr>
            <a:endParaRPr lang="en-US" sz="1600" dirty="0"/>
          </a:p>
        </p:txBody>
      </p:sp>
    </p:spTree>
    <p:extLst>
      <p:ext uri="{BB962C8B-B14F-4D97-AF65-F5344CB8AC3E}">
        <p14:creationId xmlns:p14="http://schemas.microsoft.com/office/powerpoint/2010/main" val="491416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3" name="Slide Number Placeholder 2"/>
          <p:cNvSpPr>
            <a:spLocks noGrp="1"/>
          </p:cNvSpPr>
          <p:nvPr>
            <p:ph type="sldNum" sz="quarter" idx="18"/>
          </p:nvPr>
        </p:nvSpPr>
        <p:spPr/>
        <p:txBody>
          <a:bodyPr/>
          <a:lstStyle/>
          <a:p>
            <a:fld id="{8699F50C-BE38-4BD0-BA84-9B090E1F2B9B}" type="slidenum">
              <a:rPr lang="en-US" noProof="0" smtClean="0"/>
              <a:t>26</a:t>
            </a:fld>
            <a:endParaRPr lang="en-US" noProof="0" dirty="0"/>
          </a:p>
        </p:txBody>
      </p:sp>
      <p:sp>
        <p:nvSpPr>
          <p:cNvPr id="4" name="Rounded Rectangle 3"/>
          <p:cNvSpPr/>
          <p:nvPr/>
        </p:nvSpPr>
        <p:spPr>
          <a:xfrm>
            <a:off x="2870200" y="2006600"/>
            <a:ext cx="6502400" cy="2692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imes New Roman" panose="02020603050405020304" pitchFamily="18" charset="0"/>
              </a:rPr>
              <a:t>ITEM </a:t>
            </a:r>
            <a:r>
              <a:rPr lang="en-US" sz="2800" b="1" dirty="0" smtClean="0">
                <a:latin typeface="Arial" panose="020B0604020202020204" pitchFamily="34" charset="0"/>
                <a:ea typeface="Times New Roman" panose="02020603050405020304" pitchFamily="18" charset="0"/>
              </a:rPr>
              <a:t>#9</a:t>
            </a:r>
          </a:p>
          <a:p>
            <a:pPr algn="ctr"/>
            <a:r>
              <a:rPr lang="en-US" sz="2800" b="1" dirty="0" smtClean="0">
                <a:latin typeface="Arial" panose="020B0604020202020204" pitchFamily="34" charset="0"/>
                <a:ea typeface="Times New Roman" panose="02020603050405020304" pitchFamily="18" charset="0"/>
              </a:rPr>
              <a:t>AOB</a:t>
            </a:r>
          </a:p>
          <a:p>
            <a:pPr algn="ctr"/>
            <a:endParaRPr lang="en-US" sz="28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62722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11" name="Rounded Rectangle 10"/>
          <p:cNvSpPr/>
          <p:nvPr/>
        </p:nvSpPr>
        <p:spPr>
          <a:xfrm>
            <a:off x="0" y="0"/>
            <a:ext cx="2324100" cy="692727"/>
          </a:xfrm>
          <a:prstGeom prst="round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Governance</a:t>
            </a:r>
            <a:endParaRPr lang="en-GB" dirty="0">
              <a:latin typeface="Arial Black" panose="020B0A04020102020204" pitchFamily="34" charset="0"/>
            </a:endParaRPr>
          </a:p>
        </p:txBody>
      </p:sp>
      <p:sp>
        <p:nvSpPr>
          <p:cNvPr id="12" name="Content Placeholder 6">
            <a:extLst>
              <a:ext uri="{FF2B5EF4-FFF2-40B4-BE49-F238E27FC236}">
                <a16:creationId xmlns:a16="http://schemas.microsoft.com/office/drawing/2014/main" id="{2482DBEC-EE72-4155-ACC5-87E80C5606A9}"/>
              </a:ext>
            </a:extLst>
          </p:cNvPr>
          <p:cNvSpPr txBox="1">
            <a:spLocks/>
          </p:cNvSpPr>
          <p:nvPr/>
        </p:nvSpPr>
        <p:spPr>
          <a:xfrm>
            <a:off x="182880" y="1022199"/>
            <a:ext cx="7690585" cy="5699276"/>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tabLst>
                <a:tab pos="355600" algn="l"/>
              </a:tabLst>
              <a:defRPr/>
            </a:pPr>
            <a:endParaRPr lang="en-US" sz="2400" b="1" dirty="0"/>
          </a:p>
        </p:txBody>
      </p:sp>
      <p:sp>
        <p:nvSpPr>
          <p:cNvPr id="3" name="Rectangle 2"/>
          <p:cNvSpPr/>
          <p:nvPr/>
        </p:nvSpPr>
        <p:spPr>
          <a:xfrm>
            <a:off x="64210" y="865905"/>
            <a:ext cx="11819823" cy="5646739"/>
          </a:xfrm>
          <a:prstGeom prst="rect">
            <a:avLst/>
          </a:prstGeom>
        </p:spPr>
        <p:txBody>
          <a:bodyPr wrap="square">
            <a:spAutoFit/>
          </a:bodyPr>
          <a:lstStyle/>
          <a:p>
            <a:pPr algn="just">
              <a:lnSpc>
                <a:spcPct val="115000"/>
              </a:lnSpc>
              <a:spcBef>
                <a:spcPts val="600"/>
              </a:spcBef>
              <a:spcAft>
                <a:spcPts val="600"/>
              </a:spcAft>
            </a:pPr>
            <a:r>
              <a:rPr lang="en-GB" sz="11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Rule 4</a:t>
            </a:r>
            <a:r>
              <a:rPr lang="en-GB" sz="1100" b="1" dirty="0">
                <a:solidFill>
                  <a:srgbClr val="3F3F3F"/>
                </a:solidFill>
                <a:latin typeface="Arial" panose="020B0604020202020204" pitchFamily="34" charset="0"/>
                <a:ea typeface="Calibri" panose="020F0502020204030204" pitchFamily="34" charset="0"/>
                <a:cs typeface="Times New Roman" panose="02020603050405020304" pitchFamily="18" charset="0"/>
              </a:rPr>
              <a:t>. 05 The Board</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 The affairs of the Association shall be directed by the Board of the Association.</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It is the aim that the  composition of the Board shall be such that it provides a diverse and representative group that provides the skills and experience to ensure the Association is able to fulfil its objects in the most effective manner:</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15000"/>
              </a:lnSpc>
              <a:spcBef>
                <a:spcPts val="600"/>
              </a:spcBef>
              <a:spcAft>
                <a:spcPts val="600"/>
              </a:spcAft>
              <a:buFont typeface="Symbol" panose="05050102010706020507" pitchFamily="18" charset="2"/>
              <a:buChar char=""/>
            </a:pP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President, a Colonel Commandant of the Corps nominated by the Chief Royal Engineer ratified by the Board appointment for maximum of six years. </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15000"/>
              </a:lnSpc>
              <a:spcBef>
                <a:spcPts val="600"/>
              </a:spcBef>
              <a:spcAft>
                <a:spcPts val="600"/>
              </a:spcAft>
              <a:buFont typeface="Symbol" panose="05050102010706020507" pitchFamily="18" charset="2"/>
              <a:buChar char=""/>
            </a:pP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Vice President of the Association nominated by the President and ratified by the board, maximum of 6 years over two three year terms. Will also Chair the </a:t>
            </a:r>
            <a:r>
              <a:rPr lang="en-GB" sz="1100" dirty="0" err="1">
                <a:solidFill>
                  <a:srgbClr val="3F3F3F"/>
                </a:solidFill>
                <a:latin typeface="Arial" panose="020B0604020202020204" pitchFamily="34" charset="0"/>
                <a:ea typeface="Calibri" panose="020F0502020204030204" pitchFamily="34" charset="0"/>
                <a:cs typeface="Times New Roman" panose="02020603050405020304" pitchFamily="18" charset="0"/>
              </a:rPr>
              <a:t>Benevloence</a:t>
            </a: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 committee</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15000"/>
              </a:lnSpc>
              <a:spcBef>
                <a:spcPts val="600"/>
              </a:spcBef>
              <a:spcAft>
                <a:spcPts val="600"/>
              </a:spcAft>
              <a:buFont typeface="Symbol" panose="05050102010706020507" pitchFamily="18" charset="2"/>
              <a:buChar char=""/>
            </a:pP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The Corps Colonel for duration of appointment.</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15000"/>
              </a:lnSpc>
              <a:spcBef>
                <a:spcPts val="600"/>
              </a:spcBef>
              <a:spcAft>
                <a:spcPts val="600"/>
              </a:spcAft>
              <a:buFont typeface="Symbol" panose="05050102010706020507" pitchFamily="18" charset="2"/>
              <a:buChar char=""/>
            </a:pP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Honorary Treasurer elected by the board for maximum of 6 years over two three-year terms.  Will also Chair the Finance </a:t>
            </a:r>
            <a:r>
              <a:rPr lang="en-GB" sz="1100" dirty="0" err="1">
                <a:solidFill>
                  <a:srgbClr val="3F3F3F"/>
                </a:solidFill>
                <a:latin typeface="Arial" panose="020B0604020202020204" pitchFamily="34" charset="0"/>
                <a:ea typeface="Calibri" panose="020F0502020204030204" pitchFamily="34" charset="0"/>
                <a:cs typeface="Times New Roman" panose="02020603050405020304" pitchFamily="18" charset="0"/>
              </a:rPr>
              <a:t>Commitee</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15000"/>
              </a:lnSpc>
              <a:spcBef>
                <a:spcPts val="600"/>
              </a:spcBef>
              <a:spcAft>
                <a:spcPts val="600"/>
              </a:spcAft>
              <a:buFont typeface="Symbol" panose="05050102010706020507" pitchFamily="18" charset="2"/>
              <a:buChar char=""/>
            </a:pP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The Corps SM for duration of appointment.</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15000"/>
              </a:lnSpc>
              <a:spcBef>
                <a:spcPts val="600"/>
              </a:spcBef>
              <a:spcAft>
                <a:spcPts val="600"/>
              </a:spcAft>
              <a:buFont typeface="Symbol" panose="05050102010706020507" pitchFamily="18" charset="2"/>
              <a:buChar char=""/>
            </a:pP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Reservist – Nominated by President and ratified by vote of the Board           maximum 6 years over two three year terms.</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15000"/>
              </a:lnSpc>
              <a:spcBef>
                <a:spcPts val="600"/>
              </a:spcBef>
              <a:spcAft>
                <a:spcPts val="600"/>
              </a:spcAft>
              <a:buFont typeface="Symbol" panose="05050102010706020507" pitchFamily="18" charset="2"/>
              <a:buChar char=""/>
            </a:pP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Serving officer – drawn from CO of RE </a:t>
            </a:r>
            <a:r>
              <a:rPr lang="en-GB" sz="1100" dirty="0" err="1">
                <a:solidFill>
                  <a:srgbClr val="3F3F3F"/>
                </a:solidFill>
                <a:latin typeface="Arial" panose="020B0604020202020204" pitchFamily="34" charset="0"/>
                <a:ea typeface="Calibri" panose="020F0502020204030204" pitchFamily="34" charset="0"/>
                <a:cs typeface="Times New Roman" panose="02020603050405020304" pitchFamily="18" charset="0"/>
              </a:rPr>
              <a:t>Regts</a:t>
            </a: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 serving for a maximum of 2 times 3 year terms. Will also Chair the Recruitment Committee</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15000"/>
              </a:lnSpc>
              <a:spcBef>
                <a:spcPts val="600"/>
              </a:spcBef>
              <a:spcAft>
                <a:spcPts val="600"/>
              </a:spcAft>
              <a:buFont typeface="Symbol" panose="05050102010706020507" pitchFamily="18" charset="2"/>
              <a:buChar char=""/>
            </a:pP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Business Leader – a senior leader with connections to the Corps serving a maximum of 2 times 3 year terms</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15000"/>
              </a:lnSpc>
              <a:spcBef>
                <a:spcPts val="600"/>
              </a:spcBef>
              <a:spcAft>
                <a:spcPts val="600"/>
              </a:spcAft>
              <a:buFont typeface="Symbol" panose="05050102010706020507" pitchFamily="18" charset="2"/>
              <a:buChar char=""/>
            </a:pP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Senior Leader – a senior leader with a suitable background and connection to the Corps serving for a maximum of 2 times 3 year terms</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15000"/>
              </a:lnSpc>
              <a:spcBef>
                <a:spcPts val="600"/>
              </a:spcBef>
              <a:spcAft>
                <a:spcPts val="600"/>
              </a:spcAft>
              <a:buFont typeface="Symbol" panose="05050102010706020507" pitchFamily="18" charset="2"/>
              <a:buChar char=""/>
            </a:pP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Wider Community Trustee – externally recruited, position ratified by board for maximum six years over two three year terms</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15000"/>
              </a:lnSpc>
              <a:spcBef>
                <a:spcPts val="600"/>
              </a:spcBef>
              <a:spcAft>
                <a:spcPts val="600"/>
              </a:spcAft>
              <a:buFont typeface="Symbol" panose="05050102010706020507" pitchFamily="18" charset="2"/>
              <a:buChar char=""/>
            </a:pP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Governance Trustee – externally recruited, position ratified by the board for a maximum of six years over two three year terms </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15000"/>
              </a:lnSpc>
              <a:spcBef>
                <a:spcPts val="600"/>
              </a:spcBef>
              <a:spcAft>
                <a:spcPts val="600"/>
              </a:spcAft>
              <a:buFont typeface="Symbol" panose="05050102010706020507" pitchFamily="18" charset="2"/>
              <a:buChar char=""/>
            </a:pP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Service Charity Trustee - externally recruited, position ratified by the board for a maximum of six years over two three year terms.</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15000"/>
              </a:lnSpc>
              <a:spcBef>
                <a:spcPts val="600"/>
              </a:spcBef>
              <a:spcAft>
                <a:spcPts val="600"/>
              </a:spcAft>
              <a:buFont typeface="Symbol" panose="05050102010706020507" pitchFamily="18" charset="2"/>
              <a:buChar char=""/>
            </a:pPr>
            <a:r>
              <a:rPr lang="en-GB" sz="1100" dirty="0">
                <a:solidFill>
                  <a:srgbClr val="3F3F3F"/>
                </a:solidFill>
                <a:latin typeface="Arial" panose="020B0604020202020204" pitchFamily="34" charset="0"/>
                <a:ea typeface="Calibri" panose="020F0502020204030204" pitchFamily="34" charset="0"/>
                <a:cs typeface="Times New Roman" panose="02020603050405020304" pitchFamily="18" charset="0"/>
              </a:rPr>
              <a:t>As Chair of the management committee and secretary to the Board the CEO will represent the views of the wider Association to the Board</a:t>
            </a:r>
            <a:endParaRPr lang="en-GB" sz="1100" dirty="0">
              <a:solidFill>
                <a:srgbClr val="3F3F3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029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3" name="Slide Number Placeholder 2"/>
          <p:cNvSpPr>
            <a:spLocks noGrp="1"/>
          </p:cNvSpPr>
          <p:nvPr>
            <p:ph type="sldNum" sz="quarter" idx="18"/>
          </p:nvPr>
        </p:nvSpPr>
        <p:spPr/>
        <p:txBody>
          <a:bodyPr/>
          <a:lstStyle/>
          <a:p>
            <a:fld id="{8699F50C-BE38-4BD0-BA84-9B090E1F2B9B}" type="slidenum">
              <a:rPr lang="en-US" noProof="0" smtClean="0"/>
              <a:t>28</a:t>
            </a:fld>
            <a:endParaRPr lang="en-US" noProof="0" dirty="0"/>
          </a:p>
        </p:txBody>
      </p:sp>
      <p:sp>
        <p:nvSpPr>
          <p:cNvPr id="4" name="Rounded Rectangle 3"/>
          <p:cNvSpPr/>
          <p:nvPr/>
        </p:nvSpPr>
        <p:spPr>
          <a:xfrm>
            <a:off x="2870200" y="2006600"/>
            <a:ext cx="6045200" cy="22606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panose="020B0604020202020204" pitchFamily="34" charset="0"/>
                <a:ea typeface="Times New Roman" panose="02020603050405020304" pitchFamily="18" charset="0"/>
              </a:rPr>
              <a:t>DATE OF NEXT AGM</a:t>
            </a:r>
          </a:p>
          <a:p>
            <a:pPr algn="ctr"/>
            <a:r>
              <a:rPr lang="en-US" sz="2800" b="1" dirty="0" smtClean="0">
                <a:latin typeface="Arial" panose="020B0604020202020204" pitchFamily="34" charset="0"/>
                <a:ea typeface="Times New Roman" panose="02020603050405020304" pitchFamily="18" charset="0"/>
              </a:rPr>
              <a:t>SATURDAY 14</a:t>
            </a:r>
            <a:r>
              <a:rPr lang="en-US" sz="2800" b="1" baseline="30000" dirty="0" smtClean="0">
                <a:latin typeface="Arial" panose="020B0604020202020204" pitchFamily="34" charset="0"/>
                <a:ea typeface="Times New Roman" panose="02020603050405020304" pitchFamily="18" charset="0"/>
              </a:rPr>
              <a:t>TH</a:t>
            </a:r>
            <a:r>
              <a:rPr lang="en-US" sz="2800" b="1" dirty="0" smtClean="0">
                <a:latin typeface="Arial" panose="020B0604020202020204" pitchFamily="34" charset="0"/>
                <a:ea typeface="Times New Roman" panose="02020603050405020304" pitchFamily="18" charset="0"/>
              </a:rPr>
              <a:t> SEPTEMBER</a:t>
            </a:r>
          </a:p>
          <a:p>
            <a:pPr algn="ctr"/>
            <a:r>
              <a:rPr lang="en-US" sz="2800" b="1" dirty="0" smtClean="0">
                <a:latin typeface="Arial" panose="020B0604020202020204" pitchFamily="34" charset="0"/>
                <a:ea typeface="Times New Roman" panose="02020603050405020304" pitchFamily="18" charset="0"/>
              </a:rPr>
              <a:t>BROMPTON </a:t>
            </a:r>
            <a:r>
              <a:rPr lang="en-US" sz="2800" b="1" dirty="0" smtClean="0">
                <a:latin typeface="Arial" panose="020B0604020202020204" pitchFamily="34" charset="0"/>
                <a:ea typeface="Times New Roman" panose="02020603050405020304" pitchFamily="18" charset="0"/>
              </a:rPr>
              <a:t>BARRACKS</a:t>
            </a:r>
          </a:p>
          <a:p>
            <a:pPr algn="ctr"/>
            <a:r>
              <a:rPr lang="en-US" sz="2800" b="1" dirty="0" smtClean="0">
                <a:latin typeface="Arial" panose="020B0604020202020204" pitchFamily="34" charset="0"/>
                <a:ea typeface="Times New Roman" panose="02020603050405020304" pitchFamily="18" charset="0"/>
              </a:rPr>
              <a:t>(Corps Memorial Weekend)</a:t>
            </a:r>
            <a:endParaRPr lang="en-GB" sz="28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84167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3" name="Slide Number Placeholder 2"/>
          <p:cNvSpPr>
            <a:spLocks noGrp="1"/>
          </p:cNvSpPr>
          <p:nvPr>
            <p:ph type="sldNum" sz="quarter" idx="18"/>
          </p:nvPr>
        </p:nvSpPr>
        <p:spPr/>
        <p:txBody>
          <a:bodyPr/>
          <a:lstStyle/>
          <a:p>
            <a:fld id="{8699F50C-BE38-4BD0-BA84-9B090E1F2B9B}" type="slidenum">
              <a:rPr lang="en-US" noProof="0" smtClean="0"/>
              <a:t>3</a:t>
            </a:fld>
            <a:endParaRPr lang="en-US" noProof="0" dirty="0"/>
          </a:p>
        </p:txBody>
      </p:sp>
      <p:sp>
        <p:nvSpPr>
          <p:cNvPr id="4" name="Rounded Rectangle 3"/>
          <p:cNvSpPr/>
          <p:nvPr/>
        </p:nvSpPr>
        <p:spPr>
          <a:xfrm>
            <a:off x="2870200" y="2006600"/>
            <a:ext cx="6045200" cy="22606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imes New Roman" panose="02020603050405020304" pitchFamily="18" charset="0"/>
              </a:rPr>
              <a:t>ITEM #</a:t>
            </a:r>
            <a:r>
              <a:rPr lang="en-US" sz="2800" b="1" dirty="0" smtClean="0">
                <a:latin typeface="Arial" panose="020B0604020202020204" pitchFamily="34" charset="0"/>
                <a:ea typeface="Times New Roman" panose="02020603050405020304" pitchFamily="18" charset="0"/>
              </a:rPr>
              <a:t>1</a:t>
            </a:r>
          </a:p>
          <a:p>
            <a:pPr algn="ctr"/>
            <a:r>
              <a:rPr lang="en-US" sz="2800" b="1" dirty="0" smtClean="0">
                <a:latin typeface="Arial" panose="020B0604020202020204" pitchFamily="34" charset="0"/>
                <a:ea typeface="Times New Roman" panose="02020603050405020304" pitchFamily="18" charset="0"/>
              </a:rPr>
              <a:t>Introduction</a:t>
            </a:r>
            <a:endParaRPr lang="en-GB" sz="28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2478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3" name="Slide Number Placeholder 2"/>
          <p:cNvSpPr>
            <a:spLocks noGrp="1"/>
          </p:cNvSpPr>
          <p:nvPr>
            <p:ph type="sldNum" sz="quarter" idx="18"/>
          </p:nvPr>
        </p:nvSpPr>
        <p:spPr/>
        <p:txBody>
          <a:bodyPr/>
          <a:lstStyle/>
          <a:p>
            <a:fld id="{8699F50C-BE38-4BD0-BA84-9B090E1F2B9B}" type="slidenum">
              <a:rPr lang="en-US" noProof="0" smtClean="0"/>
              <a:t>4</a:t>
            </a:fld>
            <a:endParaRPr lang="en-US" noProof="0" dirty="0"/>
          </a:p>
        </p:txBody>
      </p:sp>
      <p:sp>
        <p:nvSpPr>
          <p:cNvPr id="4" name="Rounded Rectangle 3"/>
          <p:cNvSpPr/>
          <p:nvPr/>
        </p:nvSpPr>
        <p:spPr>
          <a:xfrm>
            <a:off x="2870200" y="2006600"/>
            <a:ext cx="6045200" cy="22606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imes New Roman" panose="02020603050405020304" pitchFamily="18" charset="0"/>
              </a:rPr>
              <a:t>ITEM </a:t>
            </a:r>
            <a:r>
              <a:rPr lang="en-US" sz="2800" b="1" dirty="0" smtClean="0">
                <a:latin typeface="Arial" panose="020B0604020202020204" pitchFamily="34" charset="0"/>
                <a:ea typeface="Times New Roman" panose="02020603050405020304" pitchFamily="18" charset="0"/>
              </a:rPr>
              <a:t>#2</a:t>
            </a:r>
            <a:endParaRPr lang="en-GB" sz="2800" b="1" dirty="0">
              <a:latin typeface="Arial" panose="020B0604020202020204" pitchFamily="34" charset="0"/>
              <a:ea typeface="Times New Roman" panose="02020603050405020304" pitchFamily="18" charset="0"/>
            </a:endParaRPr>
          </a:p>
          <a:p>
            <a:pPr algn="ctr"/>
            <a:r>
              <a:rPr lang="en-GB" sz="2800" b="1" dirty="0">
                <a:latin typeface="Arial" panose="020B0604020202020204" pitchFamily="34" charset="0"/>
                <a:ea typeface="Times New Roman" panose="02020603050405020304" pitchFamily="18" charset="0"/>
              </a:rPr>
              <a:t>To confirm the Minutes of the 54</a:t>
            </a:r>
            <a:r>
              <a:rPr lang="en-GB" sz="2800" b="1" baseline="30000" dirty="0">
                <a:latin typeface="Arial" panose="020B0604020202020204" pitchFamily="34" charset="0"/>
                <a:ea typeface="Times New Roman" panose="02020603050405020304" pitchFamily="18" charset="0"/>
              </a:rPr>
              <a:t>th</a:t>
            </a:r>
            <a:r>
              <a:rPr lang="en-GB" sz="2800" b="1" dirty="0">
                <a:latin typeface="Arial" panose="020B0604020202020204" pitchFamily="34" charset="0"/>
                <a:ea typeface="Times New Roman" panose="02020603050405020304" pitchFamily="18" charset="0"/>
              </a:rPr>
              <a:t> Annual General Meeting held on Saturday 8</a:t>
            </a:r>
            <a:r>
              <a:rPr lang="en-GB" sz="2800" b="1" baseline="30000" dirty="0">
                <a:latin typeface="Arial" panose="020B0604020202020204" pitchFamily="34" charset="0"/>
                <a:ea typeface="Times New Roman" panose="02020603050405020304" pitchFamily="18" charset="0"/>
              </a:rPr>
              <a:t>th</a:t>
            </a:r>
            <a:r>
              <a:rPr lang="en-GB" sz="2800" b="1" dirty="0">
                <a:latin typeface="Arial" panose="020B0604020202020204" pitchFamily="34" charset="0"/>
                <a:ea typeface="Times New Roman" panose="02020603050405020304" pitchFamily="18" charset="0"/>
              </a:rPr>
              <a:t> October 2022</a:t>
            </a:r>
            <a:endParaRPr lang="en-GB" sz="2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762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3" name="Slide Number Placeholder 2"/>
          <p:cNvSpPr>
            <a:spLocks noGrp="1"/>
          </p:cNvSpPr>
          <p:nvPr>
            <p:ph type="sldNum" sz="quarter" idx="18"/>
          </p:nvPr>
        </p:nvSpPr>
        <p:spPr/>
        <p:txBody>
          <a:bodyPr/>
          <a:lstStyle/>
          <a:p>
            <a:fld id="{8699F50C-BE38-4BD0-BA84-9B090E1F2B9B}" type="slidenum">
              <a:rPr lang="en-US" noProof="0" smtClean="0"/>
              <a:t>5</a:t>
            </a:fld>
            <a:endParaRPr lang="en-US" noProof="0" dirty="0"/>
          </a:p>
        </p:txBody>
      </p:sp>
      <p:sp>
        <p:nvSpPr>
          <p:cNvPr id="4" name="Rounded Rectangle 3"/>
          <p:cNvSpPr/>
          <p:nvPr/>
        </p:nvSpPr>
        <p:spPr>
          <a:xfrm>
            <a:off x="2870200" y="2006600"/>
            <a:ext cx="6045200" cy="22606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imes New Roman" panose="02020603050405020304" pitchFamily="18" charset="0"/>
              </a:rPr>
              <a:t>ITEM </a:t>
            </a:r>
            <a:r>
              <a:rPr lang="en-US" sz="2800" b="1" dirty="0" smtClean="0">
                <a:latin typeface="Arial" panose="020B0604020202020204" pitchFamily="34" charset="0"/>
                <a:ea typeface="Times New Roman" panose="02020603050405020304" pitchFamily="18" charset="0"/>
              </a:rPr>
              <a:t>#3</a:t>
            </a:r>
            <a:endParaRPr lang="en-US" sz="2800" b="1" dirty="0">
              <a:latin typeface="Arial" panose="020B0604020202020204" pitchFamily="34" charset="0"/>
              <a:ea typeface="Times New Roman" panose="02020603050405020304" pitchFamily="18" charset="0"/>
            </a:endParaRPr>
          </a:p>
          <a:p>
            <a:pPr algn="ctr"/>
            <a:r>
              <a:rPr lang="en-GB" sz="2800" b="1" dirty="0">
                <a:latin typeface="Arial" panose="020B0604020202020204" pitchFamily="34" charset="0"/>
                <a:ea typeface="Times New Roman" panose="02020603050405020304" pitchFamily="18" charset="0"/>
              </a:rPr>
              <a:t>Matters arising from the Minutes of the 54</a:t>
            </a:r>
            <a:r>
              <a:rPr lang="en-GB" sz="2800" b="1" baseline="30000" dirty="0">
                <a:latin typeface="Arial" panose="020B0604020202020204" pitchFamily="34" charset="0"/>
                <a:ea typeface="Times New Roman" panose="02020603050405020304" pitchFamily="18" charset="0"/>
              </a:rPr>
              <a:t>th</a:t>
            </a:r>
            <a:r>
              <a:rPr lang="en-GB" sz="2800" b="1" dirty="0">
                <a:latin typeface="Arial" panose="020B0604020202020204" pitchFamily="34" charset="0"/>
                <a:ea typeface="Times New Roman" panose="02020603050405020304" pitchFamily="18" charset="0"/>
              </a:rPr>
              <a:t> Annual General Meeting</a:t>
            </a:r>
            <a:endParaRPr lang="en-GB" sz="2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3677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3" name="Slide Number Placeholder 2"/>
          <p:cNvSpPr>
            <a:spLocks noGrp="1"/>
          </p:cNvSpPr>
          <p:nvPr>
            <p:ph type="sldNum" sz="quarter" idx="18"/>
          </p:nvPr>
        </p:nvSpPr>
        <p:spPr/>
        <p:txBody>
          <a:bodyPr/>
          <a:lstStyle/>
          <a:p>
            <a:fld id="{8699F50C-BE38-4BD0-BA84-9B090E1F2B9B}" type="slidenum">
              <a:rPr lang="en-US" noProof="0" smtClean="0"/>
              <a:t>6</a:t>
            </a:fld>
            <a:endParaRPr lang="en-US" noProof="0" dirty="0"/>
          </a:p>
        </p:txBody>
      </p:sp>
      <p:sp>
        <p:nvSpPr>
          <p:cNvPr id="4" name="Rounded Rectangle 3"/>
          <p:cNvSpPr/>
          <p:nvPr/>
        </p:nvSpPr>
        <p:spPr>
          <a:xfrm>
            <a:off x="2870199" y="1732547"/>
            <a:ext cx="6254549" cy="253465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imes New Roman" panose="02020603050405020304" pitchFamily="18" charset="0"/>
              </a:rPr>
              <a:t>ITEM #</a:t>
            </a:r>
            <a:r>
              <a:rPr lang="en-US" sz="2800" b="1" dirty="0" smtClean="0">
                <a:latin typeface="Arial" panose="020B0604020202020204" pitchFamily="34" charset="0"/>
                <a:ea typeface="Times New Roman" panose="02020603050405020304" pitchFamily="18" charset="0"/>
              </a:rPr>
              <a:t>4</a:t>
            </a:r>
          </a:p>
          <a:p>
            <a:pPr algn="ctr"/>
            <a:r>
              <a:rPr lang="en-US" sz="2800" b="1" dirty="0" smtClean="0">
                <a:latin typeface="Arial" panose="020B0604020202020204" pitchFamily="34" charset="0"/>
                <a:ea typeface="Times New Roman" panose="02020603050405020304" pitchFamily="18" charset="0"/>
              </a:rPr>
              <a:t>To </a:t>
            </a:r>
            <a:r>
              <a:rPr lang="en-US" sz="2800" b="1" dirty="0">
                <a:latin typeface="Arial" panose="020B0604020202020204" pitchFamily="34" charset="0"/>
                <a:ea typeface="Times New Roman" panose="02020603050405020304" pitchFamily="18" charset="0"/>
              </a:rPr>
              <a:t>receive the Annual Report and Financial Statements for the REA for the period 1 January to 31 December 2022</a:t>
            </a:r>
          </a:p>
          <a:p>
            <a:pPr algn="ctr"/>
            <a:endParaRPr lang="en-US" sz="28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4062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3" name="Slide Number Placeholder 2"/>
          <p:cNvSpPr>
            <a:spLocks noGrp="1"/>
          </p:cNvSpPr>
          <p:nvPr>
            <p:ph type="sldNum" sz="quarter" idx="18"/>
          </p:nvPr>
        </p:nvSpPr>
        <p:spPr/>
        <p:txBody>
          <a:bodyPr/>
          <a:lstStyle/>
          <a:p>
            <a:fld id="{8699F50C-BE38-4BD0-BA84-9B090E1F2B9B}" type="slidenum">
              <a:rPr lang="en-US" noProof="0" smtClean="0"/>
              <a:t>7</a:t>
            </a:fld>
            <a:endParaRPr lang="en-US" noProof="0" dirty="0"/>
          </a:p>
        </p:txBody>
      </p:sp>
      <p:sp>
        <p:nvSpPr>
          <p:cNvPr id="4" name="Rounded Rectangle 3"/>
          <p:cNvSpPr/>
          <p:nvPr/>
        </p:nvSpPr>
        <p:spPr>
          <a:xfrm>
            <a:off x="2870200" y="2006600"/>
            <a:ext cx="6502400" cy="2692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imes New Roman" panose="02020603050405020304" pitchFamily="18" charset="0"/>
              </a:rPr>
              <a:t>ITEM </a:t>
            </a:r>
            <a:r>
              <a:rPr lang="en-US" sz="2800" b="1" dirty="0" smtClean="0">
                <a:latin typeface="Arial" panose="020B0604020202020204" pitchFamily="34" charset="0"/>
                <a:ea typeface="Times New Roman" panose="02020603050405020304" pitchFamily="18" charset="0"/>
              </a:rPr>
              <a:t>#5</a:t>
            </a:r>
            <a:endParaRPr lang="en-US" sz="2800" b="1" dirty="0">
              <a:latin typeface="Arial" panose="020B0604020202020204" pitchFamily="34" charset="0"/>
              <a:ea typeface="Times New Roman" panose="02020603050405020304" pitchFamily="18" charset="0"/>
            </a:endParaRPr>
          </a:p>
          <a:p>
            <a:pPr algn="ctr"/>
            <a:r>
              <a:rPr lang="en-US" sz="2800" b="1" dirty="0">
                <a:latin typeface="Arial" panose="020B0604020202020204" pitchFamily="34" charset="0"/>
                <a:ea typeface="Times New Roman" panose="02020603050405020304" pitchFamily="18" charset="0"/>
              </a:rPr>
              <a:t>To note the appointment of </a:t>
            </a:r>
            <a:r>
              <a:rPr lang="en-US" sz="2800" b="1" dirty="0" err="1">
                <a:latin typeface="Arial" panose="020B0604020202020204" pitchFamily="34" charset="0"/>
                <a:ea typeface="Times New Roman" panose="02020603050405020304" pitchFamily="18" charset="0"/>
              </a:rPr>
              <a:t>Kreston</a:t>
            </a:r>
            <a:r>
              <a:rPr lang="en-US" sz="2800" b="1" dirty="0">
                <a:latin typeface="Arial" panose="020B0604020202020204" pitchFamily="34" charset="0"/>
                <a:ea typeface="Times New Roman" panose="02020603050405020304" pitchFamily="18" charset="0"/>
              </a:rPr>
              <a:t> Reeves LLP (formerly Reeves LLP), as the Auditors</a:t>
            </a:r>
          </a:p>
          <a:p>
            <a:pPr algn="ctr"/>
            <a:r>
              <a:rPr lang="en-US" sz="2800" b="1" dirty="0">
                <a:latin typeface="Arial" panose="020B0604020202020204" pitchFamily="34" charset="0"/>
                <a:ea typeface="Times New Roman" panose="02020603050405020304" pitchFamily="18" charset="0"/>
              </a:rPr>
              <a:t>of the Association</a:t>
            </a:r>
          </a:p>
          <a:p>
            <a:pPr algn="ctr"/>
            <a:endParaRPr lang="en-US" sz="28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58461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3" name="Slide Number Placeholder 2"/>
          <p:cNvSpPr>
            <a:spLocks noGrp="1"/>
          </p:cNvSpPr>
          <p:nvPr>
            <p:ph type="sldNum" sz="quarter" idx="18"/>
          </p:nvPr>
        </p:nvSpPr>
        <p:spPr/>
        <p:txBody>
          <a:bodyPr/>
          <a:lstStyle/>
          <a:p>
            <a:fld id="{8699F50C-BE38-4BD0-BA84-9B090E1F2B9B}" type="slidenum">
              <a:rPr lang="en-US" noProof="0" smtClean="0"/>
              <a:t>8</a:t>
            </a:fld>
            <a:endParaRPr lang="en-US" noProof="0" dirty="0"/>
          </a:p>
        </p:txBody>
      </p:sp>
      <p:sp>
        <p:nvSpPr>
          <p:cNvPr id="4" name="Rounded Rectangle 3"/>
          <p:cNvSpPr/>
          <p:nvPr/>
        </p:nvSpPr>
        <p:spPr>
          <a:xfrm>
            <a:off x="2870200" y="2006600"/>
            <a:ext cx="6502400" cy="2692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imes New Roman" panose="02020603050405020304" pitchFamily="18" charset="0"/>
              </a:rPr>
              <a:t>ITEM </a:t>
            </a:r>
            <a:r>
              <a:rPr lang="en-US" sz="2800" b="1" dirty="0" smtClean="0">
                <a:latin typeface="Arial" panose="020B0604020202020204" pitchFamily="34" charset="0"/>
                <a:ea typeface="Times New Roman" panose="02020603050405020304" pitchFamily="18" charset="0"/>
              </a:rPr>
              <a:t>#6</a:t>
            </a:r>
            <a:endParaRPr lang="en-US" sz="2800" b="1" dirty="0">
              <a:latin typeface="Arial" panose="020B0604020202020204" pitchFamily="34" charset="0"/>
              <a:ea typeface="Times New Roman" panose="02020603050405020304" pitchFamily="18" charset="0"/>
            </a:endParaRPr>
          </a:p>
          <a:p>
            <a:pPr algn="ctr"/>
            <a:r>
              <a:rPr lang="en-US" sz="2800" b="1" dirty="0">
                <a:latin typeface="Arial" panose="020B0604020202020204" pitchFamily="34" charset="0"/>
                <a:ea typeface="Times New Roman" panose="02020603050405020304" pitchFamily="18" charset="0"/>
              </a:rPr>
              <a:t>Appointment of Honorary Treasurer</a:t>
            </a:r>
          </a:p>
          <a:p>
            <a:pPr algn="ctr"/>
            <a:endParaRPr lang="en-US" sz="28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19853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a:t>Add a footer</a:t>
            </a:r>
            <a:endParaRPr lang="en-US" noProof="0" dirty="0"/>
          </a:p>
        </p:txBody>
      </p:sp>
      <p:sp>
        <p:nvSpPr>
          <p:cNvPr id="3" name="Slide Number Placeholder 2"/>
          <p:cNvSpPr>
            <a:spLocks noGrp="1"/>
          </p:cNvSpPr>
          <p:nvPr>
            <p:ph type="sldNum" sz="quarter" idx="18"/>
          </p:nvPr>
        </p:nvSpPr>
        <p:spPr/>
        <p:txBody>
          <a:bodyPr/>
          <a:lstStyle/>
          <a:p>
            <a:fld id="{8699F50C-BE38-4BD0-BA84-9B090E1F2B9B}" type="slidenum">
              <a:rPr lang="en-US" noProof="0" smtClean="0"/>
              <a:t>9</a:t>
            </a:fld>
            <a:endParaRPr lang="en-US" noProof="0" dirty="0"/>
          </a:p>
        </p:txBody>
      </p:sp>
      <p:sp>
        <p:nvSpPr>
          <p:cNvPr id="4" name="Rounded Rectangle 3"/>
          <p:cNvSpPr/>
          <p:nvPr/>
        </p:nvSpPr>
        <p:spPr>
          <a:xfrm>
            <a:off x="2870200" y="2006600"/>
            <a:ext cx="6502400" cy="2692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imes New Roman" panose="02020603050405020304" pitchFamily="18" charset="0"/>
              </a:rPr>
              <a:t>ITEM </a:t>
            </a:r>
            <a:r>
              <a:rPr lang="en-US" sz="2800" b="1" dirty="0" smtClean="0">
                <a:latin typeface="Arial" panose="020B0604020202020204" pitchFamily="34" charset="0"/>
                <a:ea typeface="Times New Roman" panose="02020603050405020304" pitchFamily="18" charset="0"/>
              </a:rPr>
              <a:t>#Appointment </a:t>
            </a:r>
            <a:r>
              <a:rPr lang="en-US" sz="2800" b="1" dirty="0">
                <a:latin typeface="Arial" panose="020B0604020202020204" pitchFamily="34" charset="0"/>
                <a:ea typeface="Times New Roman" panose="02020603050405020304" pitchFamily="18" charset="0"/>
              </a:rPr>
              <a:t>of Honorary Treasurer</a:t>
            </a:r>
          </a:p>
          <a:p>
            <a:pPr algn="ctr"/>
            <a:endParaRPr lang="en-US" sz="28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98307945"/>
      </p:ext>
    </p:extLst>
  </p:cSld>
  <p:clrMapOvr>
    <a:masterClrMapping/>
  </p:clrMapOvr>
</p:sld>
</file>

<file path=ppt/theme/theme1.xml><?xml version="1.0" encoding="utf-8"?>
<a:theme xmlns:a="http://schemas.openxmlformats.org/drawingml/2006/main" name="Office Theme">
  <a:themeElements>
    <a:clrScheme name="Custom 7">
      <a:dk1>
        <a:srgbClr val="3F3F3F"/>
      </a:dk1>
      <a:lt1>
        <a:srgbClr val="FFFFFF"/>
      </a:lt1>
      <a:dk2>
        <a:srgbClr val="F2F2F2"/>
      </a:dk2>
      <a:lt2>
        <a:srgbClr val="A5A5A5"/>
      </a:lt2>
      <a:accent1>
        <a:srgbClr val="00194C"/>
      </a:accent1>
      <a:accent2>
        <a:srgbClr val="600000"/>
      </a:accent2>
      <a:accent3>
        <a:srgbClr val="F2F2F2"/>
      </a:accent3>
      <a:accent4>
        <a:srgbClr val="00B050"/>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951641_Hexagon presentation light_AAS_v4" id="{358289A0-A26B-433F-AD2B-1F8832C96153}" vid="{92CDC91D-95BF-4897-87D6-494563DF7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80A5AF1-8C57-4290-936E-5FD27C957251}">
  <ds:schemaRefs>
    <ds:schemaRef ds:uri="http://schemas.microsoft.com/sharepoint/v3/contenttype/forms"/>
  </ds:schemaRefs>
</ds:datastoreItem>
</file>

<file path=customXml/itemProps2.xml><?xml version="1.0" encoding="utf-8"?>
<ds:datastoreItem xmlns:ds="http://schemas.openxmlformats.org/officeDocument/2006/customXml" ds:itemID="{8F8919DE-9BD9-47A9-9F5D-16EBB9687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7F4215-C6BB-44A3-9A5E-9446E6835900}">
  <ds:schemaRefs>
    <ds:schemaRef ds:uri="http://schemas.microsoft.com/office/2006/documentManagement/types"/>
    <ds:schemaRef ds:uri="71af3243-3dd4-4a8d-8c0d-dd76da1f02a5"/>
    <ds:schemaRef ds:uri="16c05727-aa75-4e4a-9b5f-8a80a1165891"/>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Hexagon presentation light</Template>
  <TotalTime>0</TotalTime>
  <Words>2052</Words>
  <Application>Microsoft Office PowerPoint</Application>
  <PresentationFormat>Widescreen</PresentationFormat>
  <Paragraphs>276</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Arial Black</vt:lpstr>
      <vt:lpstr>Calibri</vt:lpstr>
      <vt:lpstr>Calibri Light</vt:lpstr>
      <vt:lpstr>CiscoSans ExtraLight</vt:lpstr>
      <vt:lpstr>Gill Sans SemiBold</vt:lpstr>
      <vt:lpstr>Lato Light</vt:lpstr>
      <vt:lpstr>Poppins</vt:lpstr>
      <vt:lpstr>Questrial</vt:lpstr>
      <vt:lpstr>Sohne-Buch</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2022-05-10T09:13:04Z</dcterms:created>
  <dcterms:modified xsi:type="dcterms:W3CDTF">2023-10-06T07:15:47Z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